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3" r:id="rId4"/>
    <p:sldId id="292" r:id="rId5"/>
    <p:sldId id="297" r:id="rId6"/>
    <p:sldId id="298" r:id="rId7"/>
    <p:sldId id="288" r:id="rId8"/>
    <p:sldId id="290" r:id="rId9"/>
    <p:sldId id="322" r:id="rId10"/>
    <p:sldId id="296" r:id="rId11"/>
    <p:sldId id="324" r:id="rId12"/>
    <p:sldId id="294" r:id="rId13"/>
    <p:sldId id="299" r:id="rId14"/>
    <p:sldId id="300" r:id="rId15"/>
    <p:sldId id="295" r:id="rId16"/>
    <p:sldId id="301" r:id="rId17"/>
    <p:sldId id="302" r:id="rId18"/>
    <p:sldId id="313" r:id="rId19"/>
    <p:sldId id="321" r:id="rId20"/>
    <p:sldId id="303" r:id="rId21"/>
    <p:sldId id="304" r:id="rId22"/>
    <p:sldId id="305" r:id="rId23"/>
    <p:sldId id="306" r:id="rId24"/>
    <p:sldId id="311" r:id="rId25"/>
    <p:sldId id="318" r:id="rId26"/>
    <p:sldId id="314" r:id="rId27"/>
    <p:sldId id="316" r:id="rId28"/>
    <p:sldId id="320" r:id="rId29"/>
    <p:sldId id="285" r:id="rId30"/>
    <p:sldId id="309" r:id="rId31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B3BF1-4A3C-4696-9796-DA8D9610C879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F681-7291-41D2-A146-1FB28A7F62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18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662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22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068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143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76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37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35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91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3245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28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736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558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738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836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58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261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911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060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7221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2309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10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524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03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751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41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425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20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23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3F681-7291-41D2-A146-1FB28A7F620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062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0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2021/1/31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4873233" y="959608"/>
            <a:ext cx="1870045" cy="741200"/>
            <a:chOff x="4873233" y="1714302"/>
            <a:chExt cx="1870045" cy="741200"/>
          </a:xfrm>
        </p:grpSpPr>
        <p:sp>
          <p:nvSpPr>
            <p:cNvPr id="15" name="等腰三角形 14"/>
            <p:cNvSpPr/>
            <p:nvPr/>
          </p:nvSpPr>
          <p:spPr>
            <a:xfrm rot="512239">
              <a:off x="5834794" y="1926195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20371609">
              <a:off x="6486079" y="2194280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 rot="20371609">
              <a:off x="5390053" y="2222523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 rot="3761573">
              <a:off x="4756821" y="1830714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20371609">
              <a:off x="6476788" y="1810735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圆角矩形 29"/>
          <p:cNvSpPr/>
          <p:nvPr/>
        </p:nvSpPr>
        <p:spPr>
          <a:xfrm>
            <a:off x="4456272" y="5013176"/>
            <a:ext cx="3240360" cy="949597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</a:t>
            </a:r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4A 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邱博亞</a:t>
            </a:r>
            <a:endParaRPr lang="en-US" altLang="zh-TW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機械</a:t>
            </a:r>
            <a:r>
              <a:rPr lang="en-US" altLang="zh-TW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4A </a:t>
            </a:r>
            <a:r>
              <a:rPr lang="zh-TW" altLang="en-US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彭楷文</a:t>
            </a:r>
            <a:endParaRPr lang="en-US" altLang="zh-TW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286457" y="1628800"/>
            <a:ext cx="7473482" cy="2612691"/>
            <a:chOff x="2286457" y="2173585"/>
            <a:chExt cx="7473482" cy="2612691"/>
          </a:xfrm>
        </p:grpSpPr>
        <p:sp>
          <p:nvSpPr>
            <p:cNvPr id="6" name="TextBox 5"/>
            <p:cNvSpPr txBox="1"/>
            <p:nvPr/>
          </p:nvSpPr>
          <p:spPr>
            <a:xfrm>
              <a:off x="2392966" y="2575387"/>
              <a:ext cx="7366973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5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機器視覺定位物體座標及路徑規劃與驗證</a:t>
              </a:r>
              <a:endParaRPr lang="zh-CN" altLang="en-US" sz="5400" spc="3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2286457" y="2184126"/>
              <a:ext cx="360040" cy="2602150"/>
              <a:chOff x="4078982" y="1988841"/>
              <a:chExt cx="360040" cy="2602150"/>
            </a:xfrm>
          </p:grpSpPr>
          <p:sp>
            <p:nvSpPr>
              <p:cNvPr id="36" name="左中括号 35"/>
              <p:cNvSpPr/>
              <p:nvPr/>
            </p:nvSpPr>
            <p:spPr>
              <a:xfrm>
                <a:off x="4173148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7" name="左中括号 36"/>
              <p:cNvSpPr/>
              <p:nvPr/>
            </p:nvSpPr>
            <p:spPr>
              <a:xfrm>
                <a:off x="4078982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 flipH="1">
              <a:off x="9399899" y="2173585"/>
              <a:ext cx="360040" cy="2602150"/>
              <a:chOff x="4078982" y="1988841"/>
              <a:chExt cx="360040" cy="2602150"/>
            </a:xfrm>
          </p:grpSpPr>
          <p:sp>
            <p:nvSpPr>
              <p:cNvPr id="40" name="左中括号 39"/>
              <p:cNvSpPr/>
              <p:nvPr/>
            </p:nvSpPr>
            <p:spPr>
              <a:xfrm>
                <a:off x="4173148" y="2080364"/>
                <a:ext cx="265874" cy="2423282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1" name="左中括号 40"/>
              <p:cNvSpPr/>
              <p:nvPr/>
            </p:nvSpPr>
            <p:spPr>
              <a:xfrm>
                <a:off x="4078982" y="1988841"/>
                <a:ext cx="360040" cy="260215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4" name="矩形 3"/>
          <p:cNvSpPr/>
          <p:nvPr/>
        </p:nvSpPr>
        <p:spPr>
          <a:xfrm>
            <a:off x="4626441" y="4437112"/>
            <a:ext cx="26805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李朱育 教授</a:t>
            </a:r>
          </a:p>
        </p:txBody>
      </p:sp>
    </p:spTree>
    <p:extLst>
      <p:ext uri="{BB962C8B-B14F-4D97-AF65-F5344CB8AC3E}">
        <p14:creationId xmlns:p14="http://schemas.microsoft.com/office/powerpoint/2010/main" val="6389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  <p:extLst mod="1">
    <p:ext uri="{E180D4A7-C9FB-4DFB-919C-405C955672EB}">
      <p14:showEvtLst xmlns:p14="http://schemas.microsoft.com/office/powerpoint/2010/main">
        <p14:playEvt time="210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339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8" name="群組 137"/>
          <p:cNvGrpSpPr/>
          <p:nvPr/>
        </p:nvGrpSpPr>
        <p:grpSpPr>
          <a:xfrm>
            <a:off x="3468766" y="574556"/>
            <a:ext cx="5021127" cy="461665"/>
            <a:chOff x="2566814" y="1442067"/>
            <a:chExt cx="5021127" cy="461665"/>
          </a:xfrm>
        </p:grpSpPr>
        <p:sp>
          <p:nvSpPr>
            <p:cNvPr id="139" name="TextBox 8"/>
            <p:cNvSpPr txBox="1"/>
            <p:nvPr/>
          </p:nvSpPr>
          <p:spPr>
            <a:xfrm>
              <a:off x="2907421" y="1442067"/>
              <a:ext cx="468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找出工作區</a:t>
              </a:r>
              <a:r>
                <a:rPr lang="en-US" altLang="zh-TW" sz="2400" b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(HLS)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40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圖片 41">
            <a:extLst>
              <a:ext uri="{FF2B5EF4-FFF2-40B4-BE49-F238E27FC236}">
                <a16:creationId xmlns:a16="http://schemas.microsoft.com/office/drawing/2014/main" id="{BDBFCB5E-D788-442F-A65B-7D8FDB83A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44" y="1568048"/>
            <a:ext cx="3600000" cy="2186775"/>
          </a:xfrm>
          <a:prstGeom prst="rect">
            <a:avLst/>
          </a:prstGeom>
          <a:effectLst/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6AF6C185-F860-4C7D-9D9B-E900CDC48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962" y="3823337"/>
            <a:ext cx="3610313" cy="2190406"/>
          </a:xfrm>
          <a:prstGeom prst="rect">
            <a:avLst/>
          </a:prstGeom>
          <a:effectLst/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B8F81BA1-922D-47A7-A344-3E5CA7044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707228" y="859810"/>
            <a:ext cx="2184457" cy="3600000"/>
          </a:xfrm>
          <a:prstGeom prst="rect">
            <a:avLst/>
          </a:prstGeom>
          <a:effectLst/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4F7FC4CE-27F1-4E0F-8011-B6A8A2E1A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226" y="3823337"/>
            <a:ext cx="3600000" cy="2186775"/>
          </a:xfrm>
          <a:prstGeom prst="rect">
            <a:avLst/>
          </a:prstGeom>
          <a:effectLst/>
        </p:spPr>
      </p:pic>
      <p:sp>
        <p:nvSpPr>
          <p:cNvPr id="4" name="向右箭號 3"/>
          <p:cNvSpPr/>
          <p:nvPr/>
        </p:nvSpPr>
        <p:spPr>
          <a:xfrm>
            <a:off x="4939655" y="2558376"/>
            <a:ext cx="1515591" cy="19510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/>
          <p:cNvSpPr txBox="1"/>
          <p:nvPr/>
        </p:nvSpPr>
        <p:spPr>
          <a:xfrm>
            <a:off x="4672737" y="2096711"/>
            <a:ext cx="2068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HLS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色域轉換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迴轉箭號 8"/>
          <p:cNvSpPr/>
          <p:nvPr/>
        </p:nvSpPr>
        <p:spPr>
          <a:xfrm rot="5400000">
            <a:off x="9584329" y="3533749"/>
            <a:ext cx="2526809" cy="576064"/>
          </a:xfrm>
          <a:prstGeom prst="uturnArrow">
            <a:avLst>
              <a:gd name="adj1" fmla="val 17058"/>
              <a:gd name="adj2" fmla="val 25000"/>
              <a:gd name="adj3" fmla="val 23412"/>
              <a:gd name="adj4" fmla="val 43750"/>
              <a:gd name="adj5" fmla="val 75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1135766" y="2777665"/>
            <a:ext cx="553998" cy="20882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TW" altLang="en-US" sz="2400">
                <a:latin typeface="微軟正黑體" panose="020B0604030504040204" pitchFamily="34" charset="-120"/>
                <a:ea typeface="微軟正黑體" panose="020B0604030504040204" pitchFamily="34" charset="-120"/>
              </a:rPr>
              <a:t>二值化找邊界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向右箭號 53"/>
          <p:cNvSpPr/>
          <p:nvPr/>
        </p:nvSpPr>
        <p:spPr>
          <a:xfrm rot="10800000">
            <a:off x="4935571" y="4814679"/>
            <a:ext cx="1515591" cy="195103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4675782" y="5085186"/>
            <a:ext cx="2002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畫出邊界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937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339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8" name="群組 137"/>
          <p:cNvGrpSpPr/>
          <p:nvPr/>
        </p:nvGrpSpPr>
        <p:grpSpPr>
          <a:xfrm>
            <a:off x="3468766" y="574556"/>
            <a:ext cx="5021127" cy="461665"/>
            <a:chOff x="2566814" y="1442067"/>
            <a:chExt cx="5021127" cy="461665"/>
          </a:xfrm>
        </p:grpSpPr>
        <p:sp>
          <p:nvSpPr>
            <p:cNvPr id="139" name="TextBox 8"/>
            <p:cNvSpPr txBox="1"/>
            <p:nvPr/>
          </p:nvSpPr>
          <p:spPr>
            <a:xfrm>
              <a:off x="2907421" y="1442067"/>
              <a:ext cx="468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兩方法比較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40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群組 3"/>
          <p:cNvGrpSpPr/>
          <p:nvPr/>
        </p:nvGrpSpPr>
        <p:grpSpPr>
          <a:xfrm>
            <a:off x="1990750" y="1095062"/>
            <a:ext cx="8496944" cy="5053727"/>
            <a:chOff x="3103721" y="1841500"/>
            <a:chExt cx="5982970" cy="3175000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EFA7826-25FB-425B-8B4A-49C9F1BB5404}"/>
                </a:ext>
              </a:extLst>
            </p:cNvPr>
            <p:cNvPicPr/>
            <p:nvPr/>
          </p:nvPicPr>
          <p:blipFill rotWithShape="1">
            <a:blip r:embed="rId3"/>
            <a:srcRect l="13848" t="1" b="47838"/>
            <a:stretch/>
          </p:blipFill>
          <p:spPr>
            <a:xfrm>
              <a:off x="4424521" y="2985135"/>
              <a:ext cx="3127375" cy="1399540"/>
            </a:xfrm>
            <a:prstGeom prst="rect">
              <a:avLst/>
            </a:prstGeom>
          </p:spPr>
        </p:pic>
        <p:pic>
          <p:nvPicPr>
            <p:cNvPr id="20" name="內容版面配置區 4">
              <a:extLst>
                <a:ext uri="{FF2B5EF4-FFF2-40B4-BE49-F238E27FC236}">
                  <a16:creationId xmlns:a16="http://schemas.microsoft.com/office/drawing/2014/main" id="{9974AFC1-978C-4DB9-AB3F-FF60C9B9FD83}"/>
                </a:ext>
              </a:extLst>
            </p:cNvPr>
            <p:cNvPicPr/>
            <p:nvPr/>
          </p:nvPicPr>
          <p:blipFill rotWithShape="1">
            <a:blip r:embed="rId4"/>
            <a:srcRect t="58524"/>
            <a:stretch/>
          </p:blipFill>
          <p:spPr>
            <a:xfrm>
              <a:off x="6954996" y="4414520"/>
              <a:ext cx="2131695" cy="600075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7248B37-54E7-40A6-9557-9D43C4936141}"/>
                </a:ext>
              </a:extLst>
            </p:cNvPr>
            <p:cNvPicPr/>
            <p:nvPr/>
          </p:nvPicPr>
          <p:blipFill rotWithShape="1">
            <a:blip r:embed="rId5"/>
            <a:srcRect l="52907" t="35781" r="5451" b="31596"/>
            <a:stretch/>
          </p:blipFill>
          <p:spPr>
            <a:xfrm>
              <a:off x="3219291" y="4416425"/>
              <a:ext cx="1790700" cy="600075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8ACA46BE-BB3E-42DB-831C-3F9ED649F4BB}"/>
                </a:ext>
              </a:extLst>
            </p:cNvPr>
            <p:cNvPicPr/>
            <p:nvPr/>
          </p:nvPicPr>
          <p:blipFill rotWithShape="1">
            <a:blip r:embed="rId6"/>
            <a:srcRect b="35055"/>
            <a:stretch/>
          </p:blipFill>
          <p:spPr>
            <a:xfrm>
              <a:off x="6876256" y="1841500"/>
              <a:ext cx="2149475" cy="813435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8C74D9FE-733E-42C4-A6F9-116315917407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103721" y="1909445"/>
              <a:ext cx="2149475" cy="824230"/>
            </a:xfrm>
            <a:prstGeom prst="rect">
              <a:avLst/>
            </a:prstGeom>
          </p:spPr>
        </p:pic>
      </p:grpSp>
      <p:sp>
        <p:nvSpPr>
          <p:cNvPr id="9" name="文字方塊 8"/>
          <p:cNvSpPr txBox="1"/>
          <p:nvPr/>
        </p:nvSpPr>
        <p:spPr>
          <a:xfrm>
            <a:off x="1257553" y="3319476"/>
            <a:ext cx="162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HLS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675231" y="3295256"/>
            <a:ext cx="1624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339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4" name="群組 103"/>
          <p:cNvGrpSpPr/>
          <p:nvPr/>
        </p:nvGrpSpPr>
        <p:grpSpPr>
          <a:xfrm rot="10800000">
            <a:off x="982637" y="2132855"/>
            <a:ext cx="5697842" cy="3672408"/>
            <a:chOff x="31418227" y="11625324"/>
            <a:chExt cx="6621429" cy="5014881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D4C48766-0BDC-4E4F-9C14-0E47B1994390}"/>
                </a:ext>
              </a:extLst>
            </p:cNvPr>
            <p:cNvSpPr/>
            <p:nvPr/>
          </p:nvSpPr>
          <p:spPr>
            <a:xfrm>
              <a:off x="32229408" y="12027282"/>
              <a:ext cx="5810248" cy="461292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9EF3769-0718-476D-8B4A-7A3642F5DC27}"/>
                </a:ext>
              </a:extLst>
            </p:cNvPr>
            <p:cNvSpPr/>
            <p:nvPr/>
          </p:nvSpPr>
          <p:spPr>
            <a:xfrm>
              <a:off x="33344240" y="12905829"/>
              <a:ext cx="4602859" cy="3384441"/>
            </a:xfrm>
            <a:prstGeom prst="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7897A090-4692-46E6-8A9E-3D207EC07BDE}"/>
                </a:ext>
              </a:extLst>
            </p:cNvPr>
            <p:cNvCxnSpPr/>
            <p:nvPr/>
          </p:nvCxnSpPr>
          <p:spPr>
            <a:xfrm flipV="1">
              <a:off x="33356995" y="13791015"/>
              <a:ext cx="0" cy="117707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BB96A140-29B8-479C-8ED6-F6579558B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15529" y="14973711"/>
              <a:ext cx="1169194" cy="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108">
              <a:extLst>
                <a:ext uri="{FF2B5EF4-FFF2-40B4-BE49-F238E27FC236}">
                  <a16:creationId xmlns:a16="http://schemas.microsoft.com/office/drawing/2014/main" id="{4C3BA215-D49F-4117-848F-2035431F189D}"/>
                </a:ext>
              </a:extLst>
            </p:cNvPr>
            <p:cNvCxnSpPr>
              <a:cxnSpLocks/>
            </p:cNvCxnSpPr>
            <p:nvPr/>
          </p:nvCxnSpPr>
          <p:spPr>
            <a:xfrm>
              <a:off x="33077078" y="13023748"/>
              <a:ext cx="8455" cy="1990421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單箭頭接點 109">
              <a:extLst>
                <a:ext uri="{FF2B5EF4-FFF2-40B4-BE49-F238E27FC236}">
                  <a16:creationId xmlns:a16="http://schemas.microsoft.com/office/drawing/2014/main" id="{2172E9C8-4DB3-4871-A657-199203120924}"/>
                </a:ext>
              </a:extLst>
            </p:cNvPr>
            <p:cNvCxnSpPr>
              <a:cxnSpLocks/>
            </p:cNvCxnSpPr>
            <p:nvPr/>
          </p:nvCxnSpPr>
          <p:spPr>
            <a:xfrm>
              <a:off x="33085533" y="15014169"/>
              <a:ext cx="0" cy="1500188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359DDF9E-0AAE-46A0-B74E-0CBB55244746}"/>
                </a:ext>
              </a:extLst>
            </p:cNvPr>
            <p:cNvSpPr txBox="1"/>
            <p:nvPr/>
          </p:nvSpPr>
          <p:spPr>
            <a:xfrm rot="10800000">
              <a:off x="31455067" y="13707468"/>
              <a:ext cx="1633538" cy="630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218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7CC83BCE-E96E-4B4B-8597-3577D17D6C94}"/>
                </a:ext>
              </a:extLst>
            </p:cNvPr>
            <p:cNvSpPr txBox="1"/>
            <p:nvPr/>
          </p:nvSpPr>
          <p:spPr>
            <a:xfrm rot="10800000">
              <a:off x="31418227" y="15441085"/>
              <a:ext cx="1633537" cy="630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182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65B2967A-077A-4A8C-BE50-D0C39593F581}"/>
                </a:ext>
              </a:extLst>
            </p:cNvPr>
            <p:cNvSpPr txBox="1"/>
            <p:nvPr/>
          </p:nvSpPr>
          <p:spPr>
            <a:xfrm rot="10800000">
              <a:off x="34221046" y="15496890"/>
              <a:ext cx="7238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400" dirty="0">
                  <a:solidFill>
                    <a:srgbClr val="FF0000"/>
                  </a:solidFill>
                </a:rPr>
                <a:t>x</a:t>
              </a:r>
              <a:endParaRPr lang="zh-TW" altLang="en-US" sz="5400" dirty="0">
                <a:solidFill>
                  <a:srgbClr val="FF0000"/>
                </a:solidFill>
              </a:endParaRPr>
            </a:p>
          </p:txBody>
        </p:sp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F918D61-53C5-4939-8DCA-76DB80BF6D38}"/>
                </a:ext>
              </a:extLst>
            </p:cNvPr>
            <p:cNvSpPr txBox="1"/>
            <p:nvPr/>
          </p:nvSpPr>
          <p:spPr>
            <a:xfrm rot="10800000">
              <a:off x="33466392" y="14073455"/>
              <a:ext cx="7238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5400" dirty="0">
                  <a:solidFill>
                    <a:srgbClr val="FF0000"/>
                  </a:solidFill>
                </a:rPr>
                <a:t>y</a:t>
              </a:r>
              <a:endParaRPr lang="zh-TW" altLang="en-US" sz="5400" dirty="0">
                <a:solidFill>
                  <a:srgbClr val="FF0000"/>
                </a:solidFill>
              </a:endParaRPr>
            </a:p>
          </p:txBody>
        </p:sp>
        <p:cxnSp>
          <p:nvCxnSpPr>
            <p:cNvPr id="115" name="直線單箭頭接點 114">
              <a:extLst>
                <a:ext uri="{FF2B5EF4-FFF2-40B4-BE49-F238E27FC236}">
                  <a16:creationId xmlns:a16="http://schemas.microsoft.com/office/drawing/2014/main" id="{3D5A8B30-4BFF-4C98-89ED-4AAD3AFFBB2D}"/>
                </a:ext>
              </a:extLst>
            </p:cNvPr>
            <p:cNvCxnSpPr/>
            <p:nvPr/>
          </p:nvCxnSpPr>
          <p:spPr>
            <a:xfrm>
              <a:off x="33315529" y="12770829"/>
              <a:ext cx="4644325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文字方塊 115">
              <a:extLst>
                <a:ext uri="{FF2B5EF4-FFF2-40B4-BE49-F238E27FC236}">
                  <a16:creationId xmlns:a16="http://schemas.microsoft.com/office/drawing/2014/main" id="{35DAB6C1-89D7-4BED-BD42-7821BDDCE7F1}"/>
                </a:ext>
              </a:extLst>
            </p:cNvPr>
            <p:cNvSpPr txBox="1"/>
            <p:nvPr/>
          </p:nvSpPr>
          <p:spPr>
            <a:xfrm rot="10800000">
              <a:off x="35078360" y="11994824"/>
              <a:ext cx="1633538" cy="738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FF0000"/>
                  </a:solidFill>
                </a:rPr>
                <a:t>411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17" name="橢圓 116">
              <a:extLst>
                <a:ext uri="{FF2B5EF4-FFF2-40B4-BE49-F238E27FC236}">
                  <a16:creationId xmlns:a16="http://schemas.microsoft.com/office/drawing/2014/main" id="{444564A9-443F-4D21-B785-E213E0F91A88}"/>
                </a:ext>
              </a:extLst>
            </p:cNvPr>
            <p:cNvSpPr/>
            <p:nvPr/>
          </p:nvSpPr>
          <p:spPr>
            <a:xfrm>
              <a:off x="35515345" y="13392732"/>
              <a:ext cx="604613" cy="58058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8" name="文字方塊 117">
              <a:extLst>
                <a:ext uri="{FF2B5EF4-FFF2-40B4-BE49-F238E27FC236}">
                  <a16:creationId xmlns:a16="http://schemas.microsoft.com/office/drawing/2014/main" id="{2D924E3E-2891-4176-9D30-221CD409D759}"/>
                </a:ext>
              </a:extLst>
            </p:cNvPr>
            <p:cNvSpPr txBox="1"/>
            <p:nvPr/>
          </p:nvSpPr>
          <p:spPr>
            <a:xfrm>
              <a:off x="32735830" y="11625324"/>
              <a:ext cx="784175" cy="1166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4000" dirty="0">
                <a:solidFill>
                  <a:srgbClr val="00B0F0"/>
                </a:solidFill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6283622" y="2132856"/>
            <a:ext cx="4828709" cy="3399150"/>
            <a:chOff x="6283622" y="2132856"/>
            <a:chExt cx="4828709" cy="3399150"/>
          </a:xfrm>
        </p:grpSpPr>
        <p:grpSp>
          <p:nvGrpSpPr>
            <p:cNvPr id="120" name="群組 119"/>
            <p:cNvGrpSpPr/>
            <p:nvPr/>
          </p:nvGrpSpPr>
          <p:grpSpPr>
            <a:xfrm>
              <a:off x="6283622" y="2132856"/>
              <a:ext cx="4828709" cy="3399150"/>
              <a:chOff x="16153506" y="13552124"/>
              <a:chExt cx="4203433" cy="2905624"/>
            </a:xfrm>
          </p:grpSpPr>
          <p:grpSp>
            <p:nvGrpSpPr>
              <p:cNvPr id="122" name="群組 121"/>
              <p:cNvGrpSpPr/>
              <p:nvPr/>
            </p:nvGrpSpPr>
            <p:grpSpPr>
              <a:xfrm>
                <a:off x="16153506" y="13552124"/>
                <a:ext cx="4203433" cy="2905624"/>
                <a:chOff x="16153506" y="13552124"/>
                <a:chExt cx="4203433" cy="2905624"/>
              </a:xfrm>
            </p:grpSpPr>
            <p:grpSp>
              <p:nvGrpSpPr>
                <p:cNvPr id="126" name="群組 125"/>
                <p:cNvGrpSpPr/>
                <p:nvPr/>
              </p:nvGrpSpPr>
              <p:grpSpPr>
                <a:xfrm>
                  <a:off x="16153506" y="13552124"/>
                  <a:ext cx="4138975" cy="2905624"/>
                  <a:chOff x="16153506" y="13552124"/>
                  <a:chExt cx="4138975" cy="2905624"/>
                </a:xfrm>
              </p:grpSpPr>
              <p:grpSp>
                <p:nvGrpSpPr>
                  <p:cNvPr id="128" name="群組 127"/>
                  <p:cNvGrpSpPr/>
                  <p:nvPr/>
                </p:nvGrpSpPr>
                <p:grpSpPr>
                  <a:xfrm>
                    <a:off x="16153506" y="13552124"/>
                    <a:ext cx="4138975" cy="2905624"/>
                    <a:chOff x="16153506" y="13552124"/>
                    <a:chExt cx="4138975" cy="2905624"/>
                  </a:xfrm>
                </p:grpSpPr>
                <p:sp>
                  <p:nvSpPr>
                    <p:cNvPr id="130" name="矩形 129">
                      <a:extLst>
                        <a:ext uri="{FF2B5EF4-FFF2-40B4-BE49-F238E27FC236}">
                          <a16:creationId xmlns:a16="http://schemas.microsoft.com/office/drawing/2014/main" id="{5853DC4D-E753-41C0-9BA6-FF3E937D7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53506" y="13552124"/>
                      <a:ext cx="4138975" cy="2905624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dk1">
                        <a:shade val="50000"/>
                      </a:schemeClr>
                    </a:lnRef>
                    <a:fillRef idx="1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grpSp>
                  <p:nvGrpSpPr>
                    <p:cNvPr id="131" name="群組 130"/>
                    <p:cNvGrpSpPr/>
                    <p:nvPr/>
                  </p:nvGrpSpPr>
                  <p:grpSpPr>
                    <a:xfrm>
                      <a:off x="16346884" y="14763055"/>
                      <a:ext cx="3752220" cy="1422334"/>
                      <a:chOff x="16346884" y="14763055"/>
                      <a:chExt cx="3752220" cy="1422334"/>
                    </a:xfrm>
                  </p:grpSpPr>
                  <p:sp>
                    <p:nvSpPr>
                      <p:cNvPr id="132" name="矩形 131">
                        <a:extLst>
                          <a:ext uri="{FF2B5EF4-FFF2-40B4-BE49-F238E27FC236}">
                            <a16:creationId xmlns:a16="http://schemas.microsoft.com/office/drawing/2014/main" id="{13FEEE62-AF99-44A3-BB4B-102DF4A2E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6346884" y="15839965"/>
                        <a:ext cx="3752219" cy="345424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/>
                      </a:p>
                    </p:txBody>
                  </p:sp>
                  <p:cxnSp>
                    <p:nvCxnSpPr>
                      <p:cNvPr id="133" name="直線單箭頭接點 132">
                        <a:extLst>
                          <a:ext uri="{FF2B5EF4-FFF2-40B4-BE49-F238E27FC236}">
                            <a16:creationId xmlns:a16="http://schemas.microsoft.com/office/drawing/2014/main" id="{C28A19FF-631B-48A3-B638-08D9781137BF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20085533" y="14763055"/>
                        <a:ext cx="0" cy="1070137"/>
                      </a:xfrm>
                      <a:prstGeom prst="straightConnector1">
                        <a:avLst/>
                      </a:prstGeom>
                      <a:ln w="762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直線單箭頭接點 133">
                        <a:extLst>
                          <a:ext uri="{FF2B5EF4-FFF2-40B4-BE49-F238E27FC236}">
                            <a16:creationId xmlns:a16="http://schemas.microsoft.com/office/drawing/2014/main" id="{75DD9894-5E45-4774-8263-66DACCA29ED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19196671" y="15826419"/>
                        <a:ext cx="902433" cy="0"/>
                      </a:xfrm>
                      <a:prstGeom prst="straightConnector1">
                        <a:avLst/>
                      </a:prstGeom>
                      <a:ln w="76200">
                        <a:solidFill>
                          <a:srgbClr val="FF000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29" name="文字方塊 128">
                    <a:extLst>
                      <a:ext uri="{FF2B5EF4-FFF2-40B4-BE49-F238E27FC236}">
                        <a16:creationId xmlns:a16="http://schemas.microsoft.com/office/drawing/2014/main" id="{A8C1EFD0-D967-49A9-9AF6-954BA4006B17}"/>
                      </a:ext>
                    </a:extLst>
                  </p:cNvPr>
                  <p:cNvSpPr txBox="1"/>
                  <p:nvPr/>
                </p:nvSpPr>
                <p:spPr>
                  <a:xfrm>
                    <a:off x="18630106" y="15200550"/>
                    <a:ext cx="515672" cy="65656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5400" dirty="0">
                        <a:solidFill>
                          <a:srgbClr val="FF0000"/>
                        </a:solidFill>
                      </a:rPr>
                      <a:t>x</a:t>
                    </a:r>
                    <a:endParaRPr lang="zh-TW" altLang="en-US" sz="54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127" name="文字方塊 126">
                  <a:extLst>
                    <a:ext uri="{FF2B5EF4-FFF2-40B4-BE49-F238E27FC236}">
                      <a16:creationId xmlns:a16="http://schemas.microsoft.com/office/drawing/2014/main" id="{5B868897-A675-49AC-8196-E49A81AD7832}"/>
                    </a:ext>
                  </a:extLst>
                </p:cNvPr>
                <p:cNvSpPr txBox="1"/>
                <p:nvPr/>
              </p:nvSpPr>
              <p:spPr>
                <a:xfrm>
                  <a:off x="19841267" y="14035281"/>
                  <a:ext cx="515672" cy="6565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5400" dirty="0">
                      <a:solidFill>
                        <a:srgbClr val="FF0000"/>
                      </a:solidFill>
                    </a:rPr>
                    <a:t>z</a:t>
                  </a:r>
                  <a:endParaRPr lang="zh-TW" altLang="en-US" sz="5400" dirty="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23" name="群組 122"/>
              <p:cNvGrpSpPr/>
              <p:nvPr/>
            </p:nvGrpSpPr>
            <p:grpSpPr>
              <a:xfrm>
                <a:off x="16692352" y="15730572"/>
                <a:ext cx="1163663" cy="527017"/>
                <a:chOff x="16692352" y="15730572"/>
                <a:chExt cx="1163663" cy="527017"/>
              </a:xfrm>
            </p:grpSpPr>
            <p:sp>
              <p:nvSpPr>
                <p:cNvPr id="124" name="文字方塊 123">
                  <a:extLst>
                    <a:ext uri="{FF2B5EF4-FFF2-40B4-BE49-F238E27FC236}">
                      <a16:creationId xmlns:a16="http://schemas.microsoft.com/office/drawing/2014/main" id="{95849407-8CF5-45F6-B161-B0A3CA16A259}"/>
                    </a:ext>
                  </a:extLst>
                </p:cNvPr>
                <p:cNvSpPr txBox="1"/>
                <p:nvPr/>
              </p:nvSpPr>
              <p:spPr>
                <a:xfrm>
                  <a:off x="16692352" y="15784432"/>
                  <a:ext cx="116366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2400" dirty="0">
                      <a:solidFill>
                        <a:srgbClr val="FF0000"/>
                      </a:solidFill>
                    </a:rPr>
                    <a:t>21</a:t>
                  </a:r>
                  <a:endParaRPr lang="zh-TW" altLang="en-US" sz="24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125" name="直線單箭頭接點 124">
                  <a:extLst>
                    <a:ext uri="{FF2B5EF4-FFF2-40B4-BE49-F238E27FC236}">
                      <a16:creationId xmlns:a16="http://schemas.microsoft.com/office/drawing/2014/main" id="{7EEA02AC-7F0A-4486-A61A-806E9086C2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7243854" y="15730572"/>
                  <a:ext cx="11991" cy="527017"/>
                </a:xfrm>
                <a:prstGeom prst="straightConnector1">
                  <a:avLst/>
                </a:prstGeom>
                <a:ln w="7620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444564A9-443F-4D21-B785-E213E0F91A88}"/>
                </a:ext>
              </a:extLst>
            </p:cNvPr>
            <p:cNvSpPr/>
            <p:nvPr/>
          </p:nvSpPr>
          <p:spPr>
            <a:xfrm rot="10800000">
              <a:off x="7797815" y="4357284"/>
              <a:ext cx="517412" cy="42482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8" name="群組 137"/>
          <p:cNvGrpSpPr/>
          <p:nvPr/>
        </p:nvGrpSpPr>
        <p:grpSpPr>
          <a:xfrm>
            <a:off x="3468766" y="575907"/>
            <a:ext cx="5021127" cy="461665"/>
            <a:chOff x="2566814" y="1443418"/>
            <a:chExt cx="5021127" cy="461665"/>
          </a:xfrm>
        </p:grpSpPr>
        <p:sp>
          <p:nvSpPr>
            <p:cNvPr id="139" name="TextBox 8"/>
            <p:cNvSpPr txBox="1"/>
            <p:nvPr/>
          </p:nvSpPr>
          <p:spPr>
            <a:xfrm>
              <a:off x="2907421" y="1443418"/>
              <a:ext cx="468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坐標系定義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40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030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893049" y="6525344"/>
            <a:ext cx="10513168" cy="339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8" name="群組 137"/>
          <p:cNvGrpSpPr/>
          <p:nvPr/>
        </p:nvGrpSpPr>
        <p:grpSpPr>
          <a:xfrm>
            <a:off x="3468766" y="575907"/>
            <a:ext cx="5021127" cy="461665"/>
            <a:chOff x="2566814" y="1443418"/>
            <a:chExt cx="5021127" cy="461665"/>
          </a:xfrm>
        </p:grpSpPr>
        <p:sp>
          <p:nvSpPr>
            <p:cNvPr id="139" name="TextBox 8"/>
            <p:cNvSpPr txBox="1"/>
            <p:nvPr/>
          </p:nvSpPr>
          <p:spPr>
            <a:xfrm>
              <a:off x="2907421" y="1443418"/>
              <a:ext cx="468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物件辨識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40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圖片 4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156" y="1084256"/>
            <a:ext cx="6890953" cy="539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893049" y="6525344"/>
            <a:ext cx="10513168" cy="3395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8" name="群組 137"/>
          <p:cNvGrpSpPr/>
          <p:nvPr/>
        </p:nvGrpSpPr>
        <p:grpSpPr>
          <a:xfrm>
            <a:off x="3468766" y="575907"/>
            <a:ext cx="5021127" cy="461665"/>
            <a:chOff x="2566814" y="1443418"/>
            <a:chExt cx="5021127" cy="461665"/>
          </a:xfrm>
        </p:grpSpPr>
        <p:sp>
          <p:nvSpPr>
            <p:cNvPr id="139" name="TextBox 8"/>
            <p:cNvSpPr txBox="1"/>
            <p:nvPr/>
          </p:nvSpPr>
          <p:spPr>
            <a:xfrm>
              <a:off x="2907421" y="1443418"/>
              <a:ext cx="468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物件辨識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40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圖片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9" y="1412776"/>
            <a:ext cx="10513167" cy="502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6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手臂等校模型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1846734" y="1109731"/>
            <a:ext cx="9259904" cy="4960491"/>
            <a:chOff x="1459398" y="33253512"/>
            <a:chExt cx="9259904" cy="3990315"/>
          </a:xfrm>
        </p:grpSpPr>
        <p:grpSp>
          <p:nvGrpSpPr>
            <p:cNvPr id="41" name="群組 40"/>
            <p:cNvGrpSpPr/>
            <p:nvPr/>
          </p:nvGrpSpPr>
          <p:grpSpPr>
            <a:xfrm>
              <a:off x="1459398" y="33253512"/>
              <a:ext cx="8761868" cy="3990315"/>
              <a:chOff x="1402743" y="33026344"/>
              <a:chExt cx="8194074" cy="3990315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CA0A5BA-488B-4CE6-A2B8-835E56374499}"/>
                  </a:ext>
                </a:extLst>
              </p:cNvPr>
              <p:cNvSpPr/>
              <p:nvPr/>
            </p:nvSpPr>
            <p:spPr bwMode="auto">
              <a:xfrm>
                <a:off x="1402743" y="33059773"/>
                <a:ext cx="8194074" cy="395688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 dirty="0"/>
              </a:p>
            </p:txBody>
          </p:sp>
          <p:sp>
            <p:nvSpPr>
              <p:cNvPr id="44" name="平行四邊形 43">
                <a:extLst>
                  <a:ext uri="{FF2B5EF4-FFF2-40B4-BE49-F238E27FC236}">
                    <a16:creationId xmlns:a16="http://schemas.microsoft.com/office/drawing/2014/main" id="{3D94229D-7544-496F-9973-60B4B616666D}"/>
                  </a:ext>
                </a:extLst>
              </p:cNvPr>
              <p:cNvSpPr/>
              <p:nvPr/>
            </p:nvSpPr>
            <p:spPr bwMode="auto">
              <a:xfrm>
                <a:off x="1863562" y="35093635"/>
                <a:ext cx="6505064" cy="1715414"/>
              </a:xfrm>
              <a:prstGeom prst="parallelogram">
                <a:avLst/>
              </a:prstGeom>
              <a:noFill/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TW" altLang="en-US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2D2ABBE8-53EF-45CD-B0EF-46C1F6EED1DF}"/>
                  </a:ext>
                </a:extLst>
              </p:cNvPr>
              <p:cNvCxnSpPr/>
              <p:nvPr/>
            </p:nvCxnSpPr>
            <p:spPr bwMode="auto">
              <a:xfrm>
                <a:off x="4703499" y="35901200"/>
                <a:ext cx="0" cy="823399"/>
              </a:xfrm>
              <a:prstGeom prst="line">
                <a:avLst/>
              </a:prstGeom>
              <a:ln w="762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1DDC7C00-3B96-4EBD-956F-01E151420AF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703499" y="34564058"/>
                <a:ext cx="10717" cy="1335382"/>
              </a:xfrm>
              <a:prstGeom prst="line">
                <a:avLst/>
              </a:prstGeom>
              <a:ln w="762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3C261578-B13A-469D-93BB-4F82B2531F5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5912706" y="34900102"/>
                <a:ext cx="1544996" cy="8797"/>
              </a:xfrm>
              <a:prstGeom prst="line">
                <a:avLst/>
              </a:prstGeom>
              <a:ln w="76200"/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48" name="文字方塊 105">
                <a:extLst>
                  <a:ext uri="{FF2B5EF4-FFF2-40B4-BE49-F238E27FC236}">
                    <a16:creationId xmlns:a16="http://schemas.microsoft.com/office/drawing/2014/main" id="{B0D3DE08-3F80-40CB-98E6-40E2EA5005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3142" y="35849741"/>
                <a:ext cx="727390" cy="569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zh-TW" sz="4000">
                    <a:solidFill>
                      <a:srgbClr val="FF0000"/>
                    </a:solidFill>
                  </a:rPr>
                  <a:t>a</a:t>
                </a:r>
                <a:endParaRPr lang="zh-TW" altLang="en-US" sz="400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文字方塊 106">
                <a:extLst>
                  <a:ext uri="{FF2B5EF4-FFF2-40B4-BE49-F238E27FC236}">
                    <a16:creationId xmlns:a16="http://schemas.microsoft.com/office/drawing/2014/main" id="{35969876-90C3-4C70-9CA1-D6B30E752F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03234" y="35086218"/>
                <a:ext cx="531815" cy="569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zh-TW" sz="4000" dirty="0">
                    <a:solidFill>
                      <a:srgbClr val="FF0000"/>
                    </a:solidFill>
                  </a:rPr>
                  <a:t>b</a:t>
                </a:r>
                <a:endParaRPr lang="zh-TW" altLang="en-US" sz="4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0" name="文字方塊 107">
                <a:extLst>
                  <a:ext uri="{FF2B5EF4-FFF2-40B4-BE49-F238E27FC236}">
                    <a16:creationId xmlns:a16="http://schemas.microsoft.com/office/drawing/2014/main" id="{AE52391A-BEB1-4286-9BC6-1DE81B0006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05452" y="34742151"/>
                <a:ext cx="660329" cy="569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zh-TW" sz="4000">
                    <a:solidFill>
                      <a:srgbClr val="FF0000"/>
                    </a:solidFill>
                  </a:rPr>
                  <a:t>c</a:t>
                </a:r>
                <a:endParaRPr lang="zh-TW" altLang="en-US" sz="4000">
                  <a:solidFill>
                    <a:srgbClr val="FF0000"/>
                  </a:solidFill>
                </a:endParaRPr>
              </a:p>
            </p:txBody>
          </p:sp>
          <p:sp>
            <p:nvSpPr>
              <p:cNvPr id="51" name="文字方塊 108">
                <a:extLst>
                  <a:ext uri="{FF2B5EF4-FFF2-40B4-BE49-F238E27FC236}">
                    <a16:creationId xmlns:a16="http://schemas.microsoft.com/office/drawing/2014/main" id="{64524158-F385-4CFA-828A-9C24A098E8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81412" y="34146099"/>
                <a:ext cx="767143" cy="569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zh-TW" sz="4000">
                    <a:solidFill>
                      <a:srgbClr val="FF0000"/>
                    </a:solidFill>
                  </a:rPr>
                  <a:t>d</a:t>
                </a:r>
                <a:endParaRPr lang="zh-TW" altLang="en-US" sz="40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41D8E259-1B56-4CED-AF96-046950D9EDD1}"/>
                  </a:ext>
                </a:extLst>
              </p:cNvPr>
              <p:cNvCxnSpPr/>
              <p:nvPr/>
            </p:nvCxnSpPr>
            <p:spPr bwMode="auto">
              <a:xfrm>
                <a:off x="4703499" y="36678854"/>
                <a:ext cx="1802200" cy="0"/>
              </a:xfrm>
              <a:prstGeom prst="line">
                <a:avLst/>
              </a:prstGeom>
              <a:ln w="76200">
                <a:solidFill>
                  <a:srgbClr val="7030A0"/>
                </a:solidFill>
                <a:prstDash val="sys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直線單箭頭接點 52">
                <a:extLst>
                  <a:ext uri="{FF2B5EF4-FFF2-40B4-BE49-F238E27FC236}">
                    <a16:creationId xmlns:a16="http://schemas.microsoft.com/office/drawing/2014/main" id="{87540FD4-B977-4216-8A77-D5E0FE6C76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2181492" y="33524253"/>
                <a:ext cx="10717" cy="738947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單箭頭接點 53">
                <a:extLst>
                  <a:ext uri="{FF2B5EF4-FFF2-40B4-BE49-F238E27FC236}">
                    <a16:creationId xmlns:a16="http://schemas.microsoft.com/office/drawing/2014/main" id="{B737F1FF-58AF-442B-8A1B-8EF39630F6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181492" y="33568238"/>
                <a:ext cx="430456" cy="694961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5EF4CA07-E246-4DA8-BFA8-66EB56977BC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181492" y="34263200"/>
                <a:ext cx="860912" cy="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文字方塊 114">
                <a:extLst>
                  <a:ext uri="{FF2B5EF4-FFF2-40B4-BE49-F238E27FC236}">
                    <a16:creationId xmlns:a16="http://schemas.microsoft.com/office/drawing/2014/main" id="{D3DD213F-76DC-49D0-812D-6BF2AE1BA7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38032" y="34145015"/>
                <a:ext cx="860301" cy="569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zh-TW" sz="4000">
                    <a:solidFill>
                      <a:srgbClr val="C00000"/>
                    </a:solidFill>
                  </a:rPr>
                  <a:t>x</a:t>
                </a:r>
                <a:endParaRPr lang="zh-TW" altLang="en-US" sz="4000">
                  <a:solidFill>
                    <a:srgbClr val="C00000"/>
                  </a:solidFill>
                </a:endParaRPr>
              </a:p>
            </p:txBody>
          </p:sp>
          <p:sp>
            <p:nvSpPr>
              <p:cNvPr id="57" name="文字方塊 115">
                <a:extLst>
                  <a:ext uri="{FF2B5EF4-FFF2-40B4-BE49-F238E27FC236}">
                    <a16:creationId xmlns:a16="http://schemas.microsoft.com/office/drawing/2014/main" id="{F39880AD-16C4-4553-BCE0-21AF76C1DD4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80088" y="33107029"/>
                <a:ext cx="713549" cy="569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zh-TW" sz="4000" dirty="0">
                    <a:solidFill>
                      <a:srgbClr val="C00000"/>
                    </a:solidFill>
                  </a:rPr>
                  <a:t>z</a:t>
                </a:r>
                <a:endParaRPr lang="zh-TW" altLang="en-US" sz="4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8" name="文字方塊 116">
                <a:extLst>
                  <a:ext uri="{FF2B5EF4-FFF2-40B4-BE49-F238E27FC236}">
                    <a16:creationId xmlns:a16="http://schemas.microsoft.com/office/drawing/2014/main" id="{D733A306-AF6D-4979-B930-70A464F3A0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1444" y="33026344"/>
                <a:ext cx="860301" cy="569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zh-TW" sz="4000">
                    <a:solidFill>
                      <a:srgbClr val="C00000"/>
                    </a:solidFill>
                  </a:rPr>
                  <a:t>y</a:t>
                </a:r>
                <a:endParaRPr lang="zh-TW" altLang="en-US" sz="4000">
                  <a:solidFill>
                    <a:srgbClr val="C00000"/>
                  </a:solidFill>
                </a:endParaRPr>
              </a:p>
            </p:txBody>
          </p: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B5493BA5-47F6-47B4-8353-B28C1A17667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726720" y="35913515"/>
                <a:ext cx="1343166" cy="75302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CEA61C3C-4CC0-487F-989F-D33DBEE069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542749" y="34602764"/>
                <a:ext cx="183971" cy="346601"/>
              </a:xfrm>
              <a:prstGeom prst="line">
                <a:avLst/>
              </a:prstGeom>
              <a:ln w="76200">
                <a:solidFill>
                  <a:srgbClr val="FFFF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6989D958-0131-43BE-9B80-201296D72C4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4482020" y="34914177"/>
                <a:ext cx="1421755" cy="0"/>
              </a:xfrm>
              <a:prstGeom prst="line">
                <a:avLst/>
              </a:prstGeom>
              <a:ln w="7620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62" name="文字方塊 120">
                <a:extLst>
                  <a:ext uri="{FF2B5EF4-FFF2-40B4-BE49-F238E27FC236}">
                    <a16:creationId xmlns:a16="http://schemas.microsoft.com/office/drawing/2014/main" id="{19B4C67B-3E6D-4603-BB4F-C4A5C05D3F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91514" y="34321030"/>
                <a:ext cx="1101896" cy="470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zh-TW" sz="3200" dirty="0">
                    <a:solidFill>
                      <a:srgbClr val="FFFF00"/>
                    </a:solidFill>
                  </a:rPr>
                  <a:t>10</a:t>
                </a:r>
                <a:endParaRPr lang="zh-TW" altLang="en-US" sz="3200" dirty="0">
                  <a:solidFill>
                    <a:srgbClr val="FFFF00"/>
                  </a:solidFill>
                </a:endParaRPr>
              </a:p>
            </p:txBody>
          </p:sp>
          <p:sp>
            <p:nvSpPr>
              <p:cNvPr id="63" name="文字方塊 121">
                <a:extLst>
                  <a:ext uri="{FF2B5EF4-FFF2-40B4-BE49-F238E27FC236}">
                    <a16:creationId xmlns:a16="http://schemas.microsoft.com/office/drawing/2014/main" id="{EC545E45-9752-41A4-B742-0241265A57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13657" y="35815005"/>
                <a:ext cx="1791308" cy="5199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en-US" altLang="zh-TW" sz="36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TW" sz="3600" dirty="0" err="1">
                    <a:solidFill>
                      <a:srgbClr val="FF0000"/>
                    </a:solidFill>
                  </a:rPr>
                  <a:t>x,y,z</a:t>
                </a:r>
                <a:r>
                  <a:rPr lang="en-US" altLang="zh-TW" sz="3600" dirty="0">
                    <a:solidFill>
                      <a:srgbClr val="FF0000"/>
                    </a:solidFill>
                  </a:rPr>
                  <a:t>)</a:t>
                </a:r>
                <a:endParaRPr lang="zh-TW" altLang="en-US" sz="36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64" name="接點: 弧形 122">
                <a:extLst>
                  <a:ext uri="{FF2B5EF4-FFF2-40B4-BE49-F238E27FC236}">
                    <a16:creationId xmlns:a16="http://schemas.microsoft.com/office/drawing/2014/main" id="{2F3C4C15-DFF7-40F5-9179-93B7F15C3A9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 flipV="1">
                <a:off x="5487001" y="36198476"/>
                <a:ext cx="390586" cy="478682"/>
              </a:xfrm>
              <a:prstGeom prst="curvedConnector3">
                <a:avLst>
                  <a:gd name="adj1" fmla="val 90831"/>
                </a:avLst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EF743E30-3F4D-4312-BF91-3552CAC2C55D}"/>
                  </a:ext>
                </a:extLst>
              </p:cNvPr>
              <p:cNvSpPr txBox="1"/>
              <p:nvPr/>
            </p:nvSpPr>
            <p:spPr bwMode="auto">
              <a:xfrm>
                <a:off x="5896630" y="35899440"/>
                <a:ext cx="766248" cy="569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l-GR" altLang="zh-TW" sz="4000" dirty="0">
                    <a:solidFill>
                      <a:schemeClr val="tx2">
                        <a:lumMod val="25000"/>
                      </a:schemeClr>
                    </a:solidFill>
                  </a:rPr>
                  <a:t>δ</a:t>
                </a:r>
                <a:endParaRPr lang="zh-TW" altLang="en-US" sz="4000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4545FE1E-C14E-41DE-A7FE-0E26F40136D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542519" y="35310042"/>
                <a:ext cx="1160981" cy="589397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7" name="接點: 弧形 126">
                <a:extLst>
                  <a:ext uri="{FF2B5EF4-FFF2-40B4-BE49-F238E27FC236}">
                    <a16:creationId xmlns:a16="http://schemas.microsoft.com/office/drawing/2014/main" id="{497E18E0-03E2-4ED8-B8F7-6F57541AA2F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0800000" flipV="1">
                <a:off x="4123010" y="35503576"/>
                <a:ext cx="509044" cy="135473"/>
              </a:xfrm>
              <a:prstGeom prst="curvedConnector3">
                <a:avLst>
                  <a:gd name="adj1" fmla="val 70819"/>
                </a:avLst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9A58F20C-BC7E-4377-8D97-EAD94614508D}"/>
                  </a:ext>
                </a:extLst>
              </p:cNvPr>
              <p:cNvSpPr txBox="1"/>
              <p:nvPr/>
            </p:nvSpPr>
            <p:spPr bwMode="auto">
              <a:xfrm>
                <a:off x="3992622" y="34854358"/>
                <a:ext cx="766248" cy="569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l-GR" altLang="zh-TW" sz="4000" dirty="0">
                    <a:solidFill>
                      <a:schemeClr val="tx2">
                        <a:lumMod val="25000"/>
                      </a:schemeClr>
                    </a:solidFill>
                  </a:rPr>
                  <a:t>α</a:t>
                </a:r>
                <a:endParaRPr lang="zh-TW" altLang="en-US" sz="4000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798DC772-A3C4-4AC6-852D-2F75FC9703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4530246" y="34192824"/>
                <a:ext cx="1382460" cy="686165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0" name="接點: 弧形 129">
                <a:extLst>
                  <a:ext uri="{FF2B5EF4-FFF2-40B4-BE49-F238E27FC236}">
                    <a16:creationId xmlns:a16="http://schemas.microsoft.com/office/drawing/2014/main" id="{D40F68CE-8E41-4586-B4EE-C83E41BBFD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16200000" flipV="1">
                <a:off x="5129469" y="34506376"/>
                <a:ext cx="350121" cy="419739"/>
              </a:xfrm>
              <a:prstGeom prst="curvedConnector3">
                <a:avLst>
                  <a:gd name="adj1" fmla="val 95348"/>
                </a:avLst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292EB6AC-03DE-43CB-ADBC-AA4ED4F5F862}"/>
                  </a:ext>
                </a:extLst>
              </p:cNvPr>
              <p:cNvSpPr txBox="1"/>
              <p:nvPr/>
            </p:nvSpPr>
            <p:spPr bwMode="auto">
              <a:xfrm>
                <a:off x="4776731" y="33760012"/>
                <a:ext cx="766246" cy="569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l-GR" altLang="zh-TW" sz="4000" dirty="0">
                    <a:solidFill>
                      <a:schemeClr val="tx2">
                        <a:lumMod val="25000"/>
                      </a:schemeClr>
                    </a:solidFill>
                  </a:rPr>
                  <a:t>β</a:t>
                </a:r>
                <a:endParaRPr lang="zh-TW" altLang="en-US" sz="4000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1AF65F20-CFE3-4AD3-B48D-44165D648D6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5884128" y="34877230"/>
                <a:ext cx="1228854" cy="92896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接點: 弧形 132">
                <a:extLst>
                  <a:ext uri="{FF2B5EF4-FFF2-40B4-BE49-F238E27FC236}">
                    <a16:creationId xmlns:a16="http://schemas.microsoft.com/office/drawing/2014/main" id="{AFCCCF8E-9FD9-4840-B965-BCAEE5B8081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rot="5400000">
                <a:off x="6455724" y="34962394"/>
                <a:ext cx="475038" cy="375086"/>
              </a:xfrm>
              <a:prstGeom prst="curvedConnector3">
                <a:avLst>
                  <a:gd name="adj1" fmla="val 89260"/>
                </a:avLst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8E1745EC-FF3B-4118-A720-C23C522C026B}"/>
                  </a:ext>
                </a:extLst>
              </p:cNvPr>
              <p:cNvSpPr txBox="1"/>
              <p:nvPr/>
            </p:nvSpPr>
            <p:spPr bwMode="auto">
              <a:xfrm>
                <a:off x="6880786" y="34801575"/>
                <a:ext cx="768033" cy="569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el-GR" altLang="zh-TW" sz="4000" dirty="0">
                    <a:solidFill>
                      <a:schemeClr val="tx2">
                        <a:lumMod val="25000"/>
                      </a:schemeClr>
                    </a:solidFill>
                  </a:rPr>
                  <a:t>γ</a:t>
                </a:r>
                <a:endParaRPr lang="zh-TW" altLang="en-US" sz="4000" dirty="0">
                  <a:solidFill>
                    <a:schemeClr val="tx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5" name="文字方塊 134">
                <a:extLst>
                  <a:ext uri="{FF2B5EF4-FFF2-40B4-BE49-F238E27FC236}">
                    <a16:creationId xmlns:a16="http://schemas.microsoft.com/office/drawing/2014/main" id="{09506CB2-A0C7-4FBB-AA04-39D45BF170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4068" y="33120251"/>
                <a:ext cx="3553354" cy="6684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/>
                <a:r>
                  <a:rPr lang="zh-TW" altLang="en-US" sz="2400" b="1" dirty="0">
                    <a:solidFill>
                      <a:srgbClr val="C00000"/>
                    </a:solidFill>
                  </a:rPr>
                  <a:t>黃色線段</a:t>
                </a:r>
                <a:r>
                  <a:rPr lang="en-US" altLang="zh-TW" sz="2400" b="1" dirty="0">
                    <a:solidFill>
                      <a:srgbClr val="C00000"/>
                    </a:solidFill>
                  </a:rPr>
                  <a:t>(</a:t>
                </a:r>
                <a:r>
                  <a:rPr lang="zh-TW" altLang="en-US" sz="2400" b="1" dirty="0">
                    <a:solidFill>
                      <a:srgbClr val="C00000"/>
                    </a:solidFill>
                  </a:rPr>
                  <a:t>補償線段</a:t>
                </a:r>
                <a:r>
                  <a:rPr lang="en-US" altLang="zh-TW" sz="2400" b="1" dirty="0">
                    <a:solidFill>
                      <a:srgbClr val="C00000"/>
                    </a:solidFill>
                  </a:rPr>
                  <a:t>)</a:t>
                </a:r>
                <a:r>
                  <a:rPr lang="zh-TW" altLang="en-US" sz="2400" b="1" dirty="0">
                    <a:solidFill>
                      <a:srgbClr val="C00000"/>
                    </a:solidFill>
                  </a:rPr>
                  <a:t>與相鄰兩軸皆垂直</a:t>
                </a:r>
              </a:p>
            </p:txBody>
          </p:sp>
        </p:grp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E010E20-2C08-443B-B872-00EA69C7D09F}"/>
                </a:ext>
              </a:extLst>
            </p:cNvPr>
            <p:cNvSpPr/>
            <p:nvPr/>
          </p:nvSpPr>
          <p:spPr bwMode="auto">
            <a:xfrm>
              <a:off x="8425919" y="35878843"/>
              <a:ext cx="2293383" cy="9655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zh-TW" altLang="en-US" b="1" dirty="0">
                  <a:solidFill>
                    <a:schemeClr val="tx2">
                      <a:lumMod val="25000"/>
                    </a:schemeClr>
                  </a:solidFill>
                </a:rPr>
                <a:t>a=9</a:t>
              </a:r>
              <a:r>
                <a:rPr lang="en-US" altLang="zh-TW" b="1" dirty="0">
                  <a:solidFill>
                    <a:schemeClr val="tx2">
                      <a:lumMod val="25000"/>
                    </a:schemeClr>
                  </a:solidFill>
                </a:rPr>
                <a:t>2</a:t>
              </a:r>
              <a:endParaRPr lang="zh-TW" altLang="en-US" b="1" dirty="0">
                <a:solidFill>
                  <a:schemeClr val="tx2">
                    <a:lumMod val="25000"/>
                  </a:schemeClr>
                </a:solidFill>
              </a:endParaRPr>
            </a:p>
            <a:p>
              <a:pPr algn="ctr">
                <a:defRPr/>
              </a:pPr>
              <a:r>
                <a:rPr lang="zh-TW" altLang="en-US" b="1" dirty="0">
                  <a:solidFill>
                    <a:schemeClr val="tx2">
                      <a:lumMod val="25000"/>
                    </a:schemeClr>
                  </a:solidFill>
                </a:rPr>
                <a:t>b=</a:t>
              </a:r>
              <a:r>
                <a:rPr lang="en-US" altLang="zh-TW" b="1" dirty="0">
                  <a:solidFill>
                    <a:schemeClr val="tx2">
                      <a:lumMod val="25000"/>
                    </a:schemeClr>
                  </a:solidFill>
                </a:rPr>
                <a:t>105</a:t>
              </a:r>
            </a:p>
            <a:p>
              <a:pPr algn="ctr">
                <a:defRPr/>
              </a:pPr>
              <a:r>
                <a:rPr lang="zh-TW" altLang="en-US" b="1" dirty="0">
                  <a:solidFill>
                    <a:schemeClr val="tx2">
                      <a:lumMod val="25000"/>
                    </a:schemeClr>
                  </a:solidFill>
                </a:rPr>
                <a:t>c=14</a:t>
              </a:r>
              <a:r>
                <a:rPr lang="en-US" altLang="zh-TW" b="1" dirty="0">
                  <a:solidFill>
                    <a:schemeClr val="tx2">
                      <a:lumMod val="25000"/>
                    </a:schemeClr>
                  </a:solidFill>
                </a:rPr>
                <a:t>8</a:t>
              </a:r>
              <a:endParaRPr lang="zh-TW" altLang="en-US" b="1" dirty="0">
                <a:solidFill>
                  <a:schemeClr val="tx2">
                    <a:lumMod val="25000"/>
                  </a:schemeClr>
                </a:solidFill>
              </a:endParaRPr>
            </a:p>
            <a:p>
              <a:pPr algn="ctr">
                <a:defRPr/>
              </a:pPr>
              <a:r>
                <a:rPr lang="zh-TW" altLang="en-US" b="1" dirty="0">
                  <a:solidFill>
                    <a:schemeClr val="tx2">
                      <a:lumMod val="25000"/>
                    </a:schemeClr>
                  </a:solidFill>
                </a:rPr>
                <a:t>d=1</a:t>
              </a:r>
              <a:r>
                <a:rPr lang="en-US" altLang="zh-TW" b="1" dirty="0">
                  <a:solidFill>
                    <a:schemeClr val="tx2">
                      <a:lumMod val="25000"/>
                    </a:schemeClr>
                  </a:solidFill>
                </a:rPr>
                <a:t>75</a:t>
              </a:r>
              <a:endParaRPr lang="zh-TW" altLang="en-US" b="1" dirty="0">
                <a:solidFill>
                  <a:schemeClr val="tx2">
                    <a:lumMod val="25000"/>
                  </a:schemeClr>
                </a:solidFill>
              </a:endParaRPr>
            </a:p>
          </p:txBody>
        </p:sp>
      </p:grp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221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手臂等校模型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38622" y="1169399"/>
                <a:ext cx="10801200" cy="5892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使用圓柱座標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(r,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θ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,z)</a:t>
                </a:r>
              </a:p>
              <a:p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 , y) = ( 10sin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rcos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, -10cos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rsin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</a:t>
                </a:r>
              </a:p>
              <a:p>
                <a:pPr lvl="2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 R(cos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sin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, -R(cos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cos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sin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*sin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) )</a:t>
                </a:r>
              </a:p>
              <a:p>
                <a:pPr lvl="2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 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Rsin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, -</a:t>
                </a:r>
                <a:r>
                  <a:rPr lang="en-US" altLang="zh-TW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Rcos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)</a:t>
                </a:r>
              </a:p>
              <a:p>
                <a:pPr lvl="2"/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tan(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=&gt; 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sz="2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tan(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sin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l-GR" altLang="zh-TW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TW" sz="28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m:rPr>
                            <m:nor/>
                          </m:rPr>
                          <a:rPr lang="el-GR" altLang="zh-TW" sz="2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θ</m:t>
                        </m:r>
                        <m:r>
                          <a:rPr lang="en-US" altLang="zh-TW" sz="2800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TW" sz="2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zh-TW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 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δ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- </a:t>
                </a:r>
                <a:r>
                  <a:rPr lang="el-GR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endPara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TW" sz="2800" dirty="0"/>
              </a:p>
              <a:p>
                <a:endParaRPr lang="en-US" altLang="zh-TW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22" y="1169399"/>
                <a:ext cx="10801200" cy="5892832"/>
              </a:xfrm>
              <a:prstGeom prst="rect">
                <a:avLst/>
              </a:prstGeom>
              <a:blipFill>
                <a:blip r:embed="rId3"/>
                <a:stretch>
                  <a:fillRect l="-1186" t="-11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61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手臂等校模型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C6E2FBA-5F3C-4198-8F62-6ACC45C3BCEA}"/>
              </a:ext>
            </a:extLst>
          </p:cNvPr>
          <p:cNvSpPr txBox="1">
            <a:spLocks/>
          </p:cNvSpPr>
          <p:nvPr/>
        </p:nvSpPr>
        <p:spPr>
          <a:xfrm>
            <a:off x="694606" y="1305449"/>
            <a:ext cx="10852108" cy="522846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z=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a+bsin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csin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)-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dsin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bcos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ccos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dcos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rcos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+ 10sin(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y=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rsin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- 10cos(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Font typeface="Arial" pitchFamily="34" charset="0"/>
              <a:buNone/>
            </a:pPr>
            <a:endParaRPr lang="en-US" altLang="zh-TW" sz="2800" dirty="0"/>
          </a:p>
          <a:p>
            <a:pPr marL="0" indent="0">
              <a:buFont typeface="Arial" pitchFamily="34" charset="0"/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Trust Region Reflective algorithm</a:t>
            </a:r>
          </a:p>
          <a:p>
            <a:pPr marL="0" indent="0"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代入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	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δ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為限制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以目前的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γ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作為初始值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Font typeface="Arial" pitchFamily="34" charset="0"/>
              <a:buNone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求出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l-GR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γ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最佳解</a:t>
            </a:r>
          </a:p>
        </p:txBody>
      </p:sp>
    </p:spTree>
    <p:extLst>
      <p:ext uri="{BB962C8B-B14F-4D97-AF65-F5344CB8AC3E}">
        <p14:creationId xmlns:p14="http://schemas.microsoft.com/office/powerpoint/2010/main" val="183327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手臂等校模型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圖片 13" descr="C:\Users\narut\AppData\Local\Microsoft\Windows\INetCache\Content.Word\Screenshot from 2020-09-29 15-40-13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3" t="33657" r="46793" b="29248"/>
          <a:stretch/>
        </p:blipFill>
        <p:spPr bwMode="auto">
          <a:xfrm>
            <a:off x="3353624" y="1135530"/>
            <a:ext cx="5477886" cy="50870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544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手臂等校模型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053332" y="1464965"/>
                <a:ext cx="103927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=2×(15−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1×</m:t>
                      </m:r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65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2×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𝑎𝑛𝑔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𝑗𝑎𝑤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𝑙𝑒𝑛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⁡(80))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332" y="1464965"/>
                <a:ext cx="1039278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3516837" y="2126965"/>
            <a:ext cx="5760797" cy="3816424"/>
            <a:chOff x="0" y="0"/>
            <a:chExt cx="4390217" cy="2725420"/>
          </a:xfrm>
        </p:grpSpPr>
        <p:grpSp>
          <p:nvGrpSpPr>
            <p:cNvPr id="23" name="群組 22"/>
            <p:cNvGrpSpPr/>
            <p:nvPr/>
          </p:nvGrpSpPr>
          <p:grpSpPr>
            <a:xfrm>
              <a:off x="0" y="0"/>
              <a:ext cx="4390217" cy="2725420"/>
              <a:chOff x="0" y="0"/>
              <a:chExt cx="4390217" cy="2725420"/>
            </a:xfrm>
          </p:grpSpPr>
          <p:grpSp>
            <p:nvGrpSpPr>
              <p:cNvPr id="29" name="群組 28"/>
              <p:cNvGrpSpPr/>
              <p:nvPr/>
            </p:nvGrpSpPr>
            <p:grpSpPr>
              <a:xfrm>
                <a:off x="0" y="142875"/>
                <a:ext cx="3132455" cy="2582545"/>
                <a:chOff x="-741889" y="0"/>
                <a:chExt cx="4341317" cy="3725916"/>
              </a:xfrm>
            </p:grpSpPr>
            <p:pic>
              <p:nvPicPr>
                <p:cNvPr id="41" name="圖片 4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34" t="14808" r="33496" b="25470"/>
                <a:stretch/>
              </p:blipFill>
              <p:spPr>
                <a:xfrm rot="5400000">
                  <a:off x="54843" y="16192"/>
                  <a:ext cx="3560777" cy="3528393"/>
                </a:xfrm>
                <a:prstGeom prst="rect">
                  <a:avLst/>
                </a:prstGeom>
              </p:spPr>
            </p:pic>
            <p:cxnSp>
              <p:nvCxnSpPr>
                <p:cNvPr id="42" name="直線接點 41"/>
                <p:cNvCxnSpPr/>
                <p:nvPr/>
              </p:nvCxnSpPr>
              <p:spPr>
                <a:xfrm flipV="1">
                  <a:off x="2063862" y="0"/>
                  <a:ext cx="0" cy="3725916"/>
                </a:xfrm>
                <a:prstGeom prst="line">
                  <a:avLst/>
                </a:prstGeom>
                <a:ln w="57150"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43" name="文字方塊 14"/>
                <p:cNvSpPr txBox="1"/>
                <p:nvPr/>
              </p:nvSpPr>
              <p:spPr>
                <a:xfrm>
                  <a:off x="-741889" y="2839304"/>
                  <a:ext cx="2394141" cy="721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2F5496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jaw_len=30mm</a:t>
                  </a:r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  <p:sp>
              <p:nvSpPr>
                <p:cNvPr id="44" name="文字方塊 19"/>
                <p:cNvSpPr txBox="1"/>
                <p:nvPr/>
              </p:nvSpPr>
              <p:spPr>
                <a:xfrm>
                  <a:off x="-372265" y="1878918"/>
                  <a:ext cx="1667044" cy="6935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800" kern="1200" dirty="0">
                      <a:solidFill>
                        <a:srgbClr val="BF8F0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r1=23mm</a:t>
                  </a:r>
                  <a:endParaRPr lang="zh-TW" sz="1200" dirty="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  <p:cxnSp>
              <p:nvCxnSpPr>
                <p:cNvPr id="45" name="直線接點 44"/>
                <p:cNvCxnSpPr/>
                <p:nvPr/>
              </p:nvCxnSpPr>
              <p:spPr>
                <a:xfrm>
                  <a:off x="1415790" y="2431318"/>
                  <a:ext cx="139018" cy="797419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線接點 45"/>
                <p:cNvCxnSpPr/>
                <p:nvPr/>
              </p:nvCxnSpPr>
              <p:spPr>
                <a:xfrm flipH="1">
                  <a:off x="1415791" y="1660034"/>
                  <a:ext cx="482488" cy="731435"/>
                </a:xfrm>
                <a:prstGeom prst="line">
                  <a:avLst/>
                </a:prstGeom>
                <a:ln w="57150">
                  <a:solidFill>
                    <a:srgbClr val="7030A0"/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47" name="文字方塊 20"/>
                <p:cNvSpPr txBox="1"/>
                <p:nvPr/>
              </p:nvSpPr>
              <p:spPr>
                <a:xfrm>
                  <a:off x="-372265" y="1395941"/>
                  <a:ext cx="1606316" cy="6796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800" kern="1200">
                      <a:solidFill>
                        <a:srgbClr val="7030A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r2=30mm</a:t>
                  </a:r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p:grpSp>
          <p:grpSp>
            <p:nvGrpSpPr>
              <p:cNvPr id="30" name="群組 29"/>
              <p:cNvGrpSpPr/>
              <p:nvPr/>
            </p:nvGrpSpPr>
            <p:grpSpPr>
              <a:xfrm>
                <a:off x="790575" y="0"/>
                <a:ext cx="3599642" cy="2452247"/>
                <a:chOff x="0" y="0"/>
                <a:chExt cx="3599642" cy="2452247"/>
              </a:xfrm>
            </p:grpSpPr>
            <p:grpSp>
              <p:nvGrpSpPr>
                <p:cNvPr id="31" name="群組 30"/>
                <p:cNvGrpSpPr/>
                <p:nvPr/>
              </p:nvGrpSpPr>
              <p:grpSpPr>
                <a:xfrm>
                  <a:off x="952500" y="0"/>
                  <a:ext cx="2647142" cy="2452247"/>
                  <a:chOff x="0" y="0"/>
                  <a:chExt cx="2647142" cy="2452247"/>
                </a:xfrm>
              </p:grpSpPr>
              <p:sp>
                <p:nvSpPr>
                  <p:cNvPr id="33" name="文字方塊 19"/>
                  <p:cNvSpPr txBox="1"/>
                  <p:nvPr/>
                </p:nvSpPr>
                <p:spPr>
                  <a:xfrm>
                    <a:off x="323850" y="0"/>
                    <a:ext cx="1073486" cy="48074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>
                      <a:spcAft>
                        <a:spcPts val="0"/>
                      </a:spcAft>
                    </a:pPr>
                    <a:r>
                      <a:rPr lang="zh-TW" sz="1600" kern="120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a:t>中心軸</a:t>
                    </a:r>
                    <a:endParaRPr lang="zh-TW" sz="1200">
                      <a:effectLst/>
                      <a:latin typeface="新細明體" panose="02020500000000000000" pitchFamily="18" charset="-120"/>
                      <a:ea typeface="新細明體" panose="02020500000000000000" pitchFamily="18" charset="-120"/>
                      <a:cs typeface="新細明體" panose="02020500000000000000" pitchFamily="18" charset="-120"/>
                    </a:endParaRPr>
                  </a:p>
                </p:txBody>
              </p:sp>
              <p:grpSp>
                <p:nvGrpSpPr>
                  <p:cNvPr id="34" name="群組 33"/>
                  <p:cNvGrpSpPr/>
                  <p:nvPr/>
                </p:nvGrpSpPr>
                <p:grpSpPr>
                  <a:xfrm>
                    <a:off x="0" y="904875"/>
                    <a:ext cx="2647142" cy="1547372"/>
                    <a:chOff x="0" y="0"/>
                    <a:chExt cx="2647142" cy="1547372"/>
                  </a:xfrm>
                </p:grpSpPr>
                <p:grpSp>
                  <p:nvGrpSpPr>
                    <p:cNvPr id="35" name="群組 34"/>
                    <p:cNvGrpSpPr/>
                    <p:nvPr/>
                  </p:nvGrpSpPr>
                  <p:grpSpPr>
                    <a:xfrm>
                      <a:off x="238125" y="1009650"/>
                      <a:ext cx="2409017" cy="537722"/>
                      <a:chOff x="0" y="66675"/>
                      <a:chExt cx="2409017" cy="537722"/>
                    </a:xfrm>
                  </p:grpSpPr>
                  <p:cxnSp>
                    <p:nvCxnSpPr>
                      <p:cNvPr id="39" name="直線單箭頭接點 38"/>
                      <p:cNvCxnSpPr/>
                      <p:nvPr/>
                    </p:nvCxnSpPr>
                    <p:spPr>
                      <a:xfrm>
                        <a:off x="0" y="66675"/>
                        <a:ext cx="1341120" cy="213360"/>
                      </a:xfrm>
                      <a:prstGeom prst="straightConnector1">
                        <a:avLst/>
                      </a:prstGeom>
                      <a:ln w="38100"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40" name="文字方塊 19"/>
                      <p:cNvSpPr txBox="1"/>
                      <p:nvPr/>
                    </p:nvSpPr>
                    <p:spPr>
                      <a:xfrm>
                        <a:off x="1335531" y="123652"/>
                        <a:ext cx="1073486" cy="48074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noAutofit/>
                      </a:bodyPr>
                      <a:lstStyle/>
                      <a:p>
                        <a:pPr>
                          <a:spcAft>
                            <a:spcPts val="0"/>
                          </a:spcAft>
                        </a:pPr>
                        <a:r>
                          <a:rPr lang="en-US" sz="1800" kern="1200" dirty="0" err="1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ea typeface="新細明體" panose="02020500000000000000" pitchFamily="18" charset="-120"/>
                            <a:cs typeface="新細明體" panose="02020500000000000000" pitchFamily="18" charset="-120"/>
                          </a:rPr>
                          <a:t>ang</a:t>
                        </a:r>
                        <a:endParaRPr lang="zh-TW" sz="12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endParaRPr>
                      </a:p>
                    </p:txBody>
                  </p:sp>
                </p:grpSp>
                <p:cxnSp>
                  <p:nvCxnSpPr>
                    <p:cNvPr id="36" name="直線接點 35"/>
                    <p:cNvCxnSpPr/>
                    <p:nvPr/>
                  </p:nvCxnSpPr>
                  <p:spPr>
                    <a:xfrm>
                      <a:off x="0" y="0"/>
                      <a:ext cx="191135" cy="407670"/>
                    </a:xfrm>
                    <a:prstGeom prst="line">
                      <a:avLst/>
                    </a:prstGeom>
                    <a:ln w="57150"/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直線接點 36"/>
                    <p:cNvCxnSpPr/>
                    <p:nvPr/>
                  </p:nvCxnSpPr>
                  <p:spPr>
                    <a:xfrm flipV="1">
                      <a:off x="0" y="9525"/>
                      <a:ext cx="289560" cy="7620"/>
                    </a:xfrm>
                    <a:prstGeom prst="line">
                      <a:avLst/>
                    </a:prstGeom>
                    <a:ln w="57150">
                      <a:solidFill>
                        <a:srgbClr val="92D050"/>
                      </a:solidFill>
                    </a:ln>
                  </p:spPr>
                  <p:style>
                    <a:lnRef idx="1">
                      <a:schemeClr val="accent2"/>
                    </a:lnRef>
                    <a:fillRef idx="0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32" name="文字方塊 19"/>
                <p:cNvSpPr txBox="1"/>
                <p:nvPr/>
              </p:nvSpPr>
              <p:spPr>
                <a:xfrm>
                  <a:off x="0" y="238125"/>
                  <a:ext cx="1202847" cy="4807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sz="1800" b="1" kern="1200">
                      <a:solidFill>
                        <a:srgbClr val="92D050"/>
                      </a:solidFill>
                      <a:effectLst/>
                      <a:latin typeface="Times New Roman" panose="02020603050405020304" pitchFamily="18" charset="0"/>
                      <a:ea typeface="新細明體" panose="02020500000000000000" pitchFamily="18" charset="-120"/>
                      <a:cs typeface="新細明體" panose="02020500000000000000" pitchFamily="18" charset="-120"/>
                    </a:rPr>
                    <a:t>15mm</a:t>
                  </a:r>
                  <a:endParaRPr lang="zh-TW" sz="1200">
                    <a:effectLst/>
                    <a:latin typeface="新細明體" panose="02020500000000000000" pitchFamily="18" charset="-120"/>
                    <a:ea typeface="新細明體" panose="02020500000000000000" pitchFamily="18" charset="-120"/>
                    <a:cs typeface="新細明體" panose="02020500000000000000" pitchFamily="18" charset="-120"/>
                  </a:endParaRPr>
                </a:p>
              </p:txBody>
            </p:sp>
          </p:grpSp>
        </p:grpSp>
        <p:sp>
          <p:nvSpPr>
            <p:cNvPr id="24" name="弧形箭號 (下彎) 23"/>
            <p:cNvSpPr/>
            <p:nvPr/>
          </p:nvSpPr>
          <p:spPr>
            <a:xfrm rot="10800000">
              <a:off x="1600200" y="1847850"/>
              <a:ext cx="364035" cy="1809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cxnSp>
          <p:nvCxnSpPr>
            <p:cNvPr id="26" name="直線接點 25"/>
            <p:cNvCxnSpPr/>
            <p:nvPr/>
          </p:nvCxnSpPr>
          <p:spPr>
            <a:xfrm>
              <a:off x="1362075" y="1390650"/>
              <a:ext cx="191135" cy="40767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H="1">
              <a:off x="1381125" y="904875"/>
              <a:ext cx="348137" cy="50698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651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945210" y="1749258"/>
            <a:ext cx="1105802" cy="815646"/>
            <a:chOff x="-1604504" y="2147667"/>
            <a:chExt cx="3687215" cy="2719712"/>
          </a:xfrm>
        </p:grpSpPr>
        <p:cxnSp>
          <p:nvCxnSpPr>
            <p:cNvPr id="2" name="直接连接符 1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 flipH="1" flipV="1">
            <a:off x="1270670" y="4341546"/>
            <a:ext cx="1105802" cy="815646"/>
            <a:chOff x="-1604504" y="2147667"/>
            <a:chExt cx="3687215" cy="2719712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1607306" y="1590555"/>
            <a:ext cx="6463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250000"/>
              </a:lnSpc>
            </a:pP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綱</a:t>
            </a:r>
            <a:endParaRPr lang="en-US" altLang="zh-CN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61668" y="3329697"/>
            <a:ext cx="2250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CONTENTS</a:t>
            </a:r>
            <a:endParaRPr lang="zh-CN" altLang="en-US" sz="1000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696533" y="1124744"/>
            <a:ext cx="4833551" cy="860754"/>
            <a:chOff x="4727054" y="1768670"/>
            <a:chExt cx="4833551" cy="860754"/>
          </a:xfrm>
        </p:grpSpPr>
        <p:sp>
          <p:nvSpPr>
            <p:cNvPr id="13" name="TextBox 12"/>
            <p:cNvSpPr txBox="1"/>
            <p:nvPr/>
          </p:nvSpPr>
          <p:spPr>
            <a:xfrm>
              <a:off x="4822629" y="1828399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</a:t>
              </a: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4727054" y="1768670"/>
              <a:ext cx="504056" cy="488790"/>
              <a:chOff x="4727054" y="1768670"/>
              <a:chExt cx="504056" cy="488790"/>
            </a:xfrm>
          </p:grpSpPr>
          <p:sp>
            <p:nvSpPr>
              <p:cNvPr id="12" name="左中括号 11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左中括号 1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5375126" y="17728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前言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84141" y="2260092"/>
              <a:ext cx="417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專題緣起、目標設定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96533" y="2449466"/>
            <a:ext cx="4855057" cy="857340"/>
            <a:chOff x="4727054" y="3140968"/>
            <a:chExt cx="4855057" cy="857340"/>
          </a:xfrm>
        </p:grpSpPr>
        <p:sp>
          <p:nvSpPr>
            <p:cNvPr id="21" name="TextBox 20"/>
            <p:cNvSpPr txBox="1"/>
            <p:nvPr/>
          </p:nvSpPr>
          <p:spPr>
            <a:xfrm>
              <a:off x="4822629" y="320069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</a:t>
              </a: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727054" y="3140968"/>
              <a:ext cx="504056" cy="488790"/>
              <a:chOff x="4727054" y="1768670"/>
              <a:chExt cx="504056" cy="488790"/>
            </a:xfrm>
          </p:grpSpPr>
          <p:sp>
            <p:nvSpPr>
              <p:cNvPr id="23" name="左中括号 22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左中括号 23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375126" y="314511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原理說明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405647" y="3628976"/>
              <a:ext cx="417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專題使用的基本模型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696533" y="3770042"/>
            <a:ext cx="4855057" cy="883447"/>
            <a:chOff x="4727054" y="4413802"/>
            <a:chExt cx="4855057" cy="883447"/>
          </a:xfrm>
        </p:grpSpPr>
        <p:sp>
          <p:nvSpPr>
            <p:cNvPr id="27" name="TextBox 26"/>
            <p:cNvSpPr txBox="1"/>
            <p:nvPr/>
          </p:nvSpPr>
          <p:spPr>
            <a:xfrm>
              <a:off x="4822629" y="44735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</a:t>
              </a: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29" name="左中括号 28"/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0" name="左中括号 29"/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5375126" y="441794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修正與調整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05647" y="4927917"/>
              <a:ext cx="417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過程中遭遇的問題及修正方式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CAD1D57-A211-44D8-892B-97DAE6828F5A}"/>
              </a:ext>
            </a:extLst>
          </p:cNvPr>
          <p:cNvGrpSpPr/>
          <p:nvPr/>
        </p:nvGrpSpPr>
        <p:grpSpPr>
          <a:xfrm>
            <a:off x="4727054" y="5113927"/>
            <a:ext cx="4896544" cy="849860"/>
            <a:chOff x="4727054" y="4413802"/>
            <a:chExt cx="4896544" cy="849860"/>
          </a:xfrm>
        </p:grpSpPr>
        <p:sp>
          <p:nvSpPr>
            <p:cNvPr id="41" name="TextBox 26">
              <a:extLst>
                <a:ext uri="{FF2B5EF4-FFF2-40B4-BE49-F238E27FC236}">
                  <a16:creationId xmlns:a16="http://schemas.microsoft.com/office/drawing/2014/main" id="{A9FBF5A1-7233-4BFB-BE52-3C7EBE48845D}"/>
                </a:ext>
              </a:extLst>
            </p:cNvPr>
            <p:cNvSpPr txBox="1"/>
            <p:nvPr/>
          </p:nvSpPr>
          <p:spPr>
            <a:xfrm>
              <a:off x="4822629" y="4473531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</a:t>
              </a:r>
              <a:endParaRPr lang="zh-CN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ED21585-49C2-4A11-81D6-133F3A8BB37F}"/>
                </a:ext>
              </a:extLst>
            </p:cNvPr>
            <p:cNvGrpSpPr/>
            <p:nvPr/>
          </p:nvGrpSpPr>
          <p:grpSpPr>
            <a:xfrm>
              <a:off x="4727054" y="4413802"/>
              <a:ext cx="504056" cy="488790"/>
              <a:chOff x="4727054" y="1768670"/>
              <a:chExt cx="504056" cy="488790"/>
            </a:xfrm>
          </p:grpSpPr>
          <p:sp>
            <p:nvSpPr>
              <p:cNvPr id="45" name="左中括号 44">
                <a:extLst>
                  <a:ext uri="{FF2B5EF4-FFF2-40B4-BE49-F238E27FC236}">
                    <a16:creationId xmlns:a16="http://schemas.microsoft.com/office/drawing/2014/main" id="{5FE9DE43-67AD-4B15-A321-B16285C428D9}"/>
                  </a:ext>
                </a:extLst>
              </p:cNvPr>
              <p:cNvSpPr/>
              <p:nvPr/>
            </p:nvSpPr>
            <p:spPr>
              <a:xfrm>
                <a:off x="472705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46" name="左中括号 45">
                <a:extLst>
                  <a:ext uri="{FF2B5EF4-FFF2-40B4-BE49-F238E27FC236}">
                    <a16:creationId xmlns:a16="http://schemas.microsoft.com/office/drawing/2014/main" id="{9F6869D8-3057-433C-8E1E-26C51425B794}"/>
                  </a:ext>
                </a:extLst>
              </p:cNvPr>
              <p:cNvSpPr/>
              <p:nvPr/>
            </p:nvSpPr>
            <p:spPr>
              <a:xfrm flipH="1">
                <a:off x="5087094" y="1768670"/>
                <a:ext cx="144016" cy="488790"/>
              </a:xfrm>
              <a:prstGeom prst="leftBracket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3" name="TextBox 30">
              <a:extLst>
                <a:ext uri="{FF2B5EF4-FFF2-40B4-BE49-F238E27FC236}">
                  <a16:creationId xmlns:a16="http://schemas.microsoft.com/office/drawing/2014/main" id="{B0330DDB-0C00-4A43-9F13-06FDADEF338B}"/>
                </a:ext>
              </a:extLst>
            </p:cNvPr>
            <p:cNvSpPr txBox="1"/>
            <p:nvPr/>
          </p:nvSpPr>
          <p:spPr>
            <a:xfrm>
              <a:off x="5375126" y="4417948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演示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4" name="TextBox 31">
              <a:extLst>
                <a:ext uri="{FF2B5EF4-FFF2-40B4-BE49-F238E27FC236}">
                  <a16:creationId xmlns:a16="http://schemas.microsoft.com/office/drawing/2014/main" id="{8FCFD9E8-EFAB-4A50-8358-BEFA510199EB}"/>
                </a:ext>
              </a:extLst>
            </p:cNvPr>
            <p:cNvSpPr txBox="1"/>
            <p:nvPr/>
          </p:nvSpPr>
          <p:spPr>
            <a:xfrm>
              <a:off x="5447134" y="4894330"/>
              <a:ext cx="4176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運作影片及現場演示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448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造字工房尚雅体演示版常规体" pitchFamily="50" charset="-122"/>
                <a:cs typeface="Times New Roman" panose="02020603050405020304" pitchFamily="18" charset="0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8050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3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6" y="2955654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spc="300" dirty="0">
                <a:latin typeface="+mn-ea"/>
              </a:rPr>
              <a:t>修正與調整</a:t>
            </a:r>
            <a:endParaRPr lang="zh-CN" altLang="en-US" sz="5400" spc="300" dirty="0">
              <a:latin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203736" y="1910979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119542" y="3344650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88568" y="2532381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815286" y="4249260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61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3608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修正與調整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4799062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伺服馬達校正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4194322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" t="18191" r="12722" b="9043"/>
          <a:stretch/>
        </p:blipFill>
        <p:spPr>
          <a:xfrm>
            <a:off x="982638" y="2058225"/>
            <a:ext cx="5040560" cy="33843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5" t="19767" r="4485"/>
          <a:stretch/>
        </p:blipFill>
        <p:spPr>
          <a:xfrm>
            <a:off x="6455246" y="2058225"/>
            <a:ext cx="5056822" cy="33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5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2" y="478413"/>
            <a:ext cx="2944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修正與調整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4295006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角度對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PWM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週期曲線比較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906290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2" t="10250" r="8491" b="6904"/>
          <a:stretch/>
        </p:blipFill>
        <p:spPr>
          <a:xfrm>
            <a:off x="-11379" y="2098174"/>
            <a:ext cx="6094816" cy="327482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9" t="10910" r="9516" b="7566"/>
          <a:stretch/>
        </p:blipFill>
        <p:spPr>
          <a:xfrm>
            <a:off x="6076282" y="2115238"/>
            <a:ext cx="6095597" cy="324069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06973" y="1519899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元雜牌伺服馬達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8111430" y="1519899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350</a:t>
            </a:r>
            <a:r>
              <a:rPr lang="zh-TW" altLang="en-US" sz="2000" dirty="0"/>
              <a:t>元大廠伺服馬達</a:t>
            </a:r>
          </a:p>
        </p:txBody>
      </p:sp>
    </p:spTree>
    <p:extLst>
      <p:ext uri="{BB962C8B-B14F-4D97-AF65-F5344CB8AC3E}">
        <p14:creationId xmlns:p14="http://schemas.microsoft.com/office/powerpoint/2010/main" val="40411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2" y="478413"/>
            <a:ext cx="31370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修正與調整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4179666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影像透視變形修正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790950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2020718" y="1749881"/>
                <a:ext cx="8280920" cy="843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距離</m:t>
                    </m:r>
                  </m:oMath>
                </a14:m>
                <a:r>
                  <a:rPr lang="en-US" altLang="zh-TW" sz="28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TW" sz="2800" dirty="0"/>
                  <a:t>)=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8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𝑝𝑖𝑥𝑒𝑙𝑠</m:t>
                        </m:r>
                      </m:e>
                    </m:d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物</m:t>
                        </m:r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體</m:t>
                        </m:r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長度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影像</m:t>
                        </m:r>
                        <m:r>
                          <a:rPr lang="zh-TW" altLang="en-US" sz="2800" i="1" smtClean="0">
                            <a:latin typeface="Cambria Math" panose="02040503050406030204" pitchFamily="18" charset="0"/>
                          </a:rPr>
                          <m:t>大小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𝑝𝑖𝑥𝑒𝑙𝑠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718" y="1749881"/>
                <a:ext cx="8280920" cy="843949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3462170" y="3041932"/>
                <a:ext cx="5398016" cy="80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、</m:t>
                      </m:r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170" y="3041932"/>
                <a:ext cx="5398016" cy="805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4922611" y="4484703"/>
                <a:ext cx="2633221" cy="8885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611" y="4484703"/>
                <a:ext cx="2633221" cy="8885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0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982638" y="6237312"/>
            <a:ext cx="1051316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專題修正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加入機邊系統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en-US" altLang="zh-TW" sz="2400" b="1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IoT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344" y="1701129"/>
            <a:ext cx="4900511" cy="3888432"/>
          </a:xfrm>
          <a:prstGeom prst="rect">
            <a:avLst/>
          </a:prstGeom>
        </p:spPr>
      </p:pic>
      <p:grpSp>
        <p:nvGrpSpPr>
          <p:cNvPr id="19" name="群組 18"/>
          <p:cNvGrpSpPr/>
          <p:nvPr/>
        </p:nvGrpSpPr>
        <p:grpSpPr>
          <a:xfrm>
            <a:off x="1198662" y="2276872"/>
            <a:ext cx="5351990" cy="1666217"/>
            <a:chOff x="1198662" y="2276872"/>
            <a:chExt cx="5351990" cy="1666217"/>
          </a:xfrm>
        </p:grpSpPr>
        <p:sp>
          <p:nvSpPr>
            <p:cNvPr id="15" name="橢圓 14"/>
            <p:cNvSpPr/>
            <p:nvPr/>
          </p:nvSpPr>
          <p:spPr>
            <a:xfrm>
              <a:off x="4894468" y="2276872"/>
              <a:ext cx="1656184" cy="1656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H="1">
              <a:off x="2998862" y="3104964"/>
              <a:ext cx="1895606" cy="5403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/>
            <p:cNvSpPr txBox="1"/>
            <p:nvPr/>
          </p:nvSpPr>
          <p:spPr>
            <a:xfrm>
              <a:off x="1198662" y="3419869"/>
              <a:ext cx="20014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K210</a:t>
              </a:r>
              <a:r>
                <a:rPr lang="zh-TW" altLang="en-US" sz="2800" dirty="0"/>
                <a:t>晶片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550652" y="3306884"/>
            <a:ext cx="4744030" cy="1770217"/>
            <a:chOff x="6550652" y="3306884"/>
            <a:chExt cx="4744030" cy="1770217"/>
          </a:xfrm>
        </p:grpSpPr>
        <p:sp>
          <p:nvSpPr>
            <p:cNvPr id="4" name="橢圓 3"/>
            <p:cNvSpPr/>
            <p:nvPr/>
          </p:nvSpPr>
          <p:spPr>
            <a:xfrm>
              <a:off x="6550652" y="3306884"/>
              <a:ext cx="1656184" cy="1656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/>
            <p:cNvCxnSpPr>
              <a:stCxn id="4" idx="6"/>
            </p:cNvCxnSpPr>
            <p:nvPr/>
          </p:nvCxnSpPr>
          <p:spPr>
            <a:xfrm>
              <a:off x="8206836" y="4134976"/>
              <a:ext cx="1656184" cy="5361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9854522" y="4553881"/>
              <a:ext cx="1440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ESP32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02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專題修正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機邊系統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30" y="1340768"/>
            <a:ext cx="2880320" cy="47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0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專題修正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IoT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00" y="1188626"/>
            <a:ext cx="9360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專題修正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IoT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概念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10" y="1225934"/>
            <a:ext cx="9360000" cy="52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4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97873" y="478413"/>
            <a:ext cx="2718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專題修正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3742340" y="576967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輸送帶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6" name="群組 75"/>
          <p:cNvGrpSpPr/>
          <p:nvPr/>
        </p:nvGrpSpPr>
        <p:grpSpPr>
          <a:xfrm>
            <a:off x="3353624" y="659118"/>
            <a:ext cx="4853212" cy="394261"/>
            <a:chOff x="2566814" y="1502899"/>
            <a:chExt cx="4853212" cy="394261"/>
          </a:xfrm>
        </p:grpSpPr>
        <p:cxnSp>
          <p:nvCxnSpPr>
            <p:cNvPr id="7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58" y="1484784"/>
            <a:ext cx="7981482" cy="47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448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造字工房尚雅体演示版常规体" pitchFamily="50" charset="-122"/>
                <a:cs typeface="Times New Roman" panose="02020603050405020304" pitchFamily="18" charset="0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4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6" y="2955654"/>
            <a:ext cx="2177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spc="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zh-CN" altLang="en-US" sz="4800" spc="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067126" y="2638182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744019" y="3685485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448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造字工房尚雅体演示版常规体" pitchFamily="50" charset="-122"/>
                <a:cs typeface="Times New Roman" panose="02020603050405020304" pitchFamily="18" charset="0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7970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1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6" y="2955654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spc="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CN" altLang="en-US" sz="5400" spc="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203736" y="1910979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082926" y="3247397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03430" y="2638182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815286" y="4249260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90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88434" y="1052736"/>
            <a:ext cx="1646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造字工房尚雅体演示版常规体" pitchFamily="50" charset="-122"/>
                <a:cs typeface="Times New Roman" panose="02020603050405020304" pitchFamily="18" charset="0"/>
              </a:rPr>
              <a:t>致謝</a:t>
            </a:r>
            <a:endParaRPr lang="en-US" altLang="zh-CN" sz="5400" spc="3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造字工房尚雅体演示版常规体" pitchFamily="50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38510" y="-5505"/>
            <a:ext cx="1870045" cy="741200"/>
            <a:chOff x="4796735" y="1439763"/>
            <a:chExt cx="1870045" cy="741200"/>
          </a:xfrm>
        </p:grpSpPr>
        <p:sp>
          <p:nvSpPr>
            <p:cNvPr id="12" name="等腰三角形 11"/>
            <p:cNvSpPr/>
            <p:nvPr/>
          </p:nvSpPr>
          <p:spPr>
            <a:xfrm rot="512239">
              <a:off x="5758296" y="1651656"/>
              <a:ext cx="396044" cy="341417"/>
            </a:xfrm>
            <a:prstGeom prst="triangl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20371609">
              <a:off x="6409581" y="1919741"/>
              <a:ext cx="198022" cy="17070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20371609">
              <a:off x="5313555" y="1947984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3761573">
              <a:off x="4680323" y="1556175"/>
              <a:ext cx="741200" cy="508375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/>
            <p:cNvSpPr/>
            <p:nvPr/>
          </p:nvSpPr>
          <p:spPr>
            <a:xfrm rot="20371609">
              <a:off x="6400290" y="1536196"/>
              <a:ext cx="266490" cy="196271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圆角矩形 4"/>
          <p:cNvSpPr/>
          <p:nvPr/>
        </p:nvSpPr>
        <p:spPr>
          <a:xfrm>
            <a:off x="4764339" y="5521836"/>
            <a:ext cx="1944216" cy="432048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498087" y="1116725"/>
            <a:ext cx="360040" cy="4405112"/>
            <a:chOff x="3934966" y="1988841"/>
            <a:chExt cx="360040" cy="2602150"/>
          </a:xfrm>
        </p:grpSpPr>
        <p:sp>
          <p:nvSpPr>
            <p:cNvPr id="10" name="左中括号 9"/>
            <p:cNvSpPr/>
            <p:nvPr/>
          </p:nvSpPr>
          <p:spPr>
            <a:xfrm>
              <a:off x="4029132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左中括号 10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8434747" y="1116725"/>
            <a:ext cx="360040" cy="4544523"/>
            <a:chOff x="3934966" y="1988841"/>
            <a:chExt cx="360040" cy="2602150"/>
          </a:xfrm>
        </p:grpSpPr>
        <p:sp>
          <p:nvSpPr>
            <p:cNvPr id="8" name="左中括号 7"/>
            <p:cNvSpPr/>
            <p:nvPr/>
          </p:nvSpPr>
          <p:spPr>
            <a:xfrm>
              <a:off x="4006974" y="2080364"/>
              <a:ext cx="265874" cy="2423282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左中括号 8"/>
            <p:cNvSpPr/>
            <p:nvPr/>
          </p:nvSpPr>
          <p:spPr>
            <a:xfrm>
              <a:off x="3934966" y="1988841"/>
              <a:ext cx="360040" cy="2602150"/>
            </a:xfrm>
            <a:prstGeom prst="leftBracke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10800000">
            <a:off x="8909219" y="2293464"/>
            <a:ext cx="3687215" cy="2719712"/>
            <a:chOff x="-1604504" y="2147667"/>
            <a:chExt cx="3687215" cy="2719712"/>
          </a:xfrm>
        </p:grpSpPr>
        <p:cxnSp>
          <p:nvCxnSpPr>
            <p:cNvPr id="23" name="直接连接符 22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 rot="15539734">
            <a:off x="-1516550" y="1473563"/>
            <a:ext cx="3687215" cy="2719712"/>
            <a:chOff x="-1604504" y="2147667"/>
            <a:chExt cx="3687215" cy="2719712"/>
          </a:xfrm>
        </p:grpSpPr>
        <p:cxnSp>
          <p:nvCxnSpPr>
            <p:cNvPr id="27" name="直接连接符 26"/>
            <p:cNvCxnSpPr/>
            <p:nvPr/>
          </p:nvCxnSpPr>
          <p:spPr>
            <a:xfrm flipH="1">
              <a:off x="-1604504" y="2687623"/>
              <a:ext cx="2592288" cy="217975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-509577" y="2147667"/>
              <a:ext cx="2592288" cy="2179756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/>
          <p:cNvSpPr txBox="1"/>
          <p:nvPr/>
        </p:nvSpPr>
        <p:spPr>
          <a:xfrm>
            <a:off x="3216167" y="2281199"/>
            <a:ext cx="5040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李朱育教授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/>
              <a:t>李朱育教授實驗室的資源及場地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/>
              <a:t>機械工程學系辦公室</a:t>
            </a:r>
            <a:endParaRPr lang="en-US" altLang="zh-TW" sz="2400" dirty="0"/>
          </a:p>
          <a:p>
            <a:pPr algn="ctr"/>
            <a:endParaRPr lang="en-US" altLang="zh-TW" sz="2400" dirty="0"/>
          </a:p>
          <a:p>
            <a:pPr algn="ctr"/>
            <a:r>
              <a:rPr lang="zh-TW" altLang="en-US" sz="2400" dirty="0"/>
              <a:t>自主學習專題計畫</a:t>
            </a:r>
          </a:p>
        </p:txBody>
      </p:sp>
    </p:spTree>
    <p:extLst>
      <p:ext uri="{BB962C8B-B14F-4D97-AF65-F5344CB8AC3E}">
        <p14:creationId xmlns:p14="http://schemas.microsoft.com/office/powerpoint/2010/main" val="224028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878146" y="442156"/>
            <a:ext cx="1620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054646" y="5085184"/>
            <a:ext cx="10519000" cy="7200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/>
          <p:nvPr/>
        </p:nvSpPr>
        <p:spPr>
          <a:xfrm>
            <a:off x="954142" y="2038890"/>
            <a:ext cx="105531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0"/>
              </a:rPr>
              <a:t>為什麼選擇這個主題</a:t>
            </a:r>
            <a:r>
              <a:rPr lang="en-US" altLang="zh-TW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0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zh-TW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0"/>
              </a:rPr>
              <a:t>怎麼進行</a:t>
            </a:r>
            <a:r>
              <a:rPr lang="en-US" altLang="zh-TW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0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zh-TW" altLang="en-US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0"/>
              </a:rPr>
              <a:t>目標設定</a:t>
            </a:r>
            <a:r>
              <a:rPr lang="en-US" altLang="zh-TW" sz="36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0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zh-CN" sz="3600" spc="3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94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878146" y="442156"/>
            <a:ext cx="1620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前言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054646" y="6309320"/>
            <a:ext cx="10519000" cy="7200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40" y="3840462"/>
            <a:ext cx="2717978" cy="215664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903518" y="4468858"/>
            <a:ext cx="442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Maixduino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63" y="4095594"/>
            <a:ext cx="2657021" cy="1621084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248441" y="4468858"/>
            <a:ext cx="442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ST7796 TFT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98" y="1851237"/>
            <a:ext cx="1516173" cy="116167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43" y="1351606"/>
            <a:ext cx="1373680" cy="1661304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898269" y="1851238"/>
            <a:ext cx="477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保麗龍球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被夾取物件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499103" y="2019192"/>
            <a:ext cx="442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Webcam x 2</a:t>
            </a:r>
            <a:endParaRPr lang="zh-TW" altLang="en-US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739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878146" y="442156"/>
            <a:ext cx="1620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1</a:t>
            </a:r>
            <a:r>
              <a:rPr lang="en-US" altLang="zh-CN" sz="3600" b="1" dirty="0"/>
              <a:t>  </a:t>
            </a:r>
            <a:r>
              <a:rPr lang="zh-TW" altLang="en-US" sz="3600" b="1" dirty="0"/>
              <a:t>前言</a:t>
            </a:r>
            <a:endParaRPr lang="zh-CN" altLang="en-US" sz="3600" b="1" dirty="0"/>
          </a:p>
        </p:txBody>
      </p: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054646" y="6309320"/>
            <a:ext cx="10519000" cy="7200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46" y="1700808"/>
            <a:ext cx="10519000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41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49765" y="4137263"/>
            <a:ext cx="161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PART</a:t>
            </a:r>
          </a:p>
        </p:txBody>
      </p:sp>
      <p:sp>
        <p:nvSpPr>
          <p:cNvPr id="12" name="等腰三角形 11"/>
          <p:cNvSpPr/>
          <p:nvPr/>
        </p:nvSpPr>
        <p:spPr>
          <a:xfrm rot="512239">
            <a:off x="3477837" y="3538931"/>
            <a:ext cx="314715" cy="271306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20371609">
            <a:off x="3995378" y="3751964"/>
            <a:ext cx="157357" cy="135653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20371609">
            <a:off x="3124426" y="3774407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3761573">
            <a:off x="2621230" y="3463058"/>
            <a:ext cx="588992" cy="403978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20371609">
            <a:off x="3987995" y="3447181"/>
            <a:ext cx="211765" cy="15596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958273" y="2074407"/>
            <a:ext cx="8050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9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造字工房尚雅体演示版常规体" pitchFamily="50" charset="-122"/>
                <a:ea typeface="造字工房尚雅体演示版常规体" pitchFamily="50" charset="-122"/>
              </a:rPr>
              <a:t>2</a:t>
            </a:r>
            <a:endParaRPr lang="zh-CN" altLang="en-US" sz="9600" b="1" dirty="0">
              <a:solidFill>
                <a:schemeClr val="tx1">
                  <a:lumMod val="85000"/>
                  <a:lumOff val="15000"/>
                </a:schemeClr>
              </a:solidFill>
              <a:latin typeface="造字工房尚雅体演示版常规体" pitchFamily="50" charset="-122"/>
              <a:ea typeface="造字工房尚雅体演示版常规体" pitchFamily="50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75126" y="2955654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spc="3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原理</a:t>
            </a:r>
            <a:r>
              <a:rPr lang="zh-TW" altLang="en-US" sz="5400" spc="300" dirty="0">
                <a:latin typeface="+mn-ea"/>
              </a:rPr>
              <a:t>說明</a:t>
            </a:r>
            <a:endParaRPr lang="zh-CN" altLang="en-US" sz="5400" spc="300" dirty="0">
              <a:latin typeface="+mn-ea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H="1">
            <a:off x="6203736" y="1910979"/>
            <a:ext cx="388716" cy="326856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9119542" y="3344650"/>
            <a:ext cx="654557" cy="534334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88568" y="2532381"/>
            <a:ext cx="388716" cy="3268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6815286" y="4249260"/>
            <a:ext cx="654557" cy="53433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8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97873" y="478413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左中括号 5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94606" y="1435495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找出工作區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2566814" y="1374580"/>
            <a:ext cx="5020874" cy="579710"/>
            <a:chOff x="2566814" y="1374580"/>
            <a:chExt cx="5020874" cy="579710"/>
          </a:xfrm>
        </p:grpSpPr>
        <p:sp>
          <p:nvSpPr>
            <p:cNvPr id="9" name="TextBox 8"/>
            <p:cNvSpPr txBox="1"/>
            <p:nvPr/>
          </p:nvSpPr>
          <p:spPr>
            <a:xfrm>
              <a:off x="2907168" y="1374580"/>
              <a:ext cx="4680520" cy="579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0"/>
                </a:rPr>
                <a:t>使用</a:t>
              </a:r>
              <a:r>
                <a:rPr lang="en-US" altLang="zh-TW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Webcam</a:t>
              </a:r>
              <a:r>
                <a:rPr lang="zh-TW" altLang="en-US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0"/>
                </a:rPr>
                <a:t>及</a:t>
              </a:r>
              <a:r>
                <a:rPr lang="en-US" altLang="zh-TW" sz="2400" spc="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OpenCV</a:t>
              </a:r>
              <a:endPara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9"/>
          <p:cNvSpPr txBox="1"/>
          <p:nvPr/>
        </p:nvSpPr>
        <p:spPr>
          <a:xfrm>
            <a:off x="694606" y="2397143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坐標系定義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2566814" y="2336228"/>
            <a:ext cx="5020874" cy="646331"/>
            <a:chOff x="2566814" y="1374580"/>
            <a:chExt cx="5020874" cy="646331"/>
          </a:xfrm>
        </p:grpSpPr>
        <p:sp>
          <p:nvSpPr>
            <p:cNvPr id="17" name="TextBox 8"/>
            <p:cNvSpPr txBox="1"/>
            <p:nvPr/>
          </p:nvSpPr>
          <p:spPr>
            <a:xfrm>
              <a:off x="2907168" y="1374580"/>
              <a:ext cx="4680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0"/>
                </a:rPr>
                <a:t>配合影像</a:t>
              </a:r>
              <a:endPara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0"/>
              </a:endParaRPr>
            </a:p>
          </p:txBody>
        </p:sp>
        <p:cxnSp>
          <p:nvCxnSpPr>
            <p:cNvPr id="1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9"/>
          <p:cNvSpPr txBox="1"/>
          <p:nvPr/>
        </p:nvSpPr>
        <p:spPr>
          <a:xfrm>
            <a:off x="426260" y="4307895"/>
            <a:ext cx="2140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手臂等校模型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2566814" y="4285667"/>
            <a:ext cx="5020874" cy="646331"/>
            <a:chOff x="2566814" y="1374580"/>
            <a:chExt cx="5020874" cy="646331"/>
          </a:xfrm>
        </p:grpSpPr>
        <p:sp>
          <p:nvSpPr>
            <p:cNvPr id="22" name="TextBox 8"/>
            <p:cNvSpPr txBox="1"/>
            <p:nvPr/>
          </p:nvSpPr>
          <p:spPr>
            <a:xfrm>
              <a:off x="2907168" y="1374580"/>
              <a:ext cx="4680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0"/>
                </a:rPr>
                <a:t>使用三角函數</a:t>
              </a:r>
              <a:endPara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0"/>
              </a:endParaRPr>
            </a:p>
          </p:txBody>
        </p:sp>
        <p:cxnSp>
          <p:nvCxnSpPr>
            <p:cNvPr id="23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11"/>
            <p:cNvCxnSpPr/>
            <p:nvPr/>
          </p:nvCxnSpPr>
          <p:spPr>
            <a:xfrm flipH="1">
              <a:off x="7103318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9"/>
          <p:cNvSpPr txBox="1"/>
          <p:nvPr/>
        </p:nvSpPr>
        <p:spPr>
          <a:xfrm>
            <a:off x="960972" y="3400651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物件辨識</a:t>
            </a:r>
            <a:endParaRPr lang="zh-CN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2566814" y="3349563"/>
            <a:ext cx="5020874" cy="646331"/>
            <a:chOff x="2566814" y="1374580"/>
            <a:chExt cx="5020874" cy="646331"/>
          </a:xfrm>
        </p:grpSpPr>
        <p:sp>
          <p:nvSpPr>
            <p:cNvPr id="27" name="TextBox 8"/>
            <p:cNvSpPr txBox="1"/>
            <p:nvPr/>
          </p:nvSpPr>
          <p:spPr>
            <a:xfrm>
              <a:off x="2907168" y="1374580"/>
              <a:ext cx="4680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0"/>
                </a:rPr>
                <a:t>使用</a:t>
              </a:r>
              <a:r>
                <a:rPr lang="en-US" altLang="zh-TW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yolo</a:t>
              </a:r>
              <a:r>
                <a:rPr lang="zh-TW" altLang="en-US" sz="2400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itchFamily="34" charset="0"/>
                </a:rPr>
                <a:t>演算法</a:t>
              </a:r>
              <a:endParaRPr lang="en-US" altLang="zh-TW" sz="24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itchFamily="34" charset="0"/>
              </a:endParaRPr>
            </a:p>
          </p:txBody>
        </p:sp>
        <p:cxnSp>
          <p:nvCxnSpPr>
            <p:cNvPr id="28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252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20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H="1">
            <a:off x="-194358" y="217178"/>
            <a:ext cx="777432" cy="6537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-58057" y="761631"/>
            <a:ext cx="388716" cy="326856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左中括号 4"/>
          <p:cNvSpPr/>
          <p:nvPr/>
        </p:nvSpPr>
        <p:spPr>
          <a:xfrm>
            <a:off x="694606" y="544034"/>
            <a:ext cx="72008" cy="50405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97873" y="478413"/>
            <a:ext cx="25442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原理說明</a:t>
            </a:r>
            <a:endParaRPr lang="zh-CN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8" name="群組 137"/>
          <p:cNvGrpSpPr/>
          <p:nvPr/>
        </p:nvGrpSpPr>
        <p:grpSpPr>
          <a:xfrm>
            <a:off x="3456040" y="589722"/>
            <a:ext cx="5021127" cy="461665"/>
            <a:chOff x="2566814" y="1442067"/>
            <a:chExt cx="5021127" cy="461665"/>
          </a:xfrm>
        </p:grpSpPr>
        <p:sp>
          <p:nvSpPr>
            <p:cNvPr id="139" name="TextBox 8"/>
            <p:cNvSpPr txBox="1"/>
            <p:nvPr/>
          </p:nvSpPr>
          <p:spPr>
            <a:xfrm>
              <a:off x="2907421" y="1442067"/>
              <a:ext cx="4680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找出工作區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(RGB)</a:t>
              </a:r>
              <a:endPara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40" name="直接连接符 10"/>
            <p:cNvCxnSpPr/>
            <p:nvPr/>
          </p:nvCxnSpPr>
          <p:spPr>
            <a:xfrm flipH="1">
              <a:off x="2566814" y="1502899"/>
              <a:ext cx="388716" cy="32685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1"/>
            <p:cNvCxnSpPr/>
            <p:nvPr/>
          </p:nvCxnSpPr>
          <p:spPr>
            <a:xfrm flipH="1">
              <a:off x="7031310" y="1570304"/>
              <a:ext cx="388716" cy="3268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字方塊 5"/>
          <p:cNvSpPr txBox="1"/>
          <p:nvPr/>
        </p:nvSpPr>
        <p:spPr>
          <a:xfrm>
            <a:off x="7319342" y="5301208"/>
            <a:ext cx="44406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R: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mean_color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//4 ~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mean_color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*3</a:t>
            </a:r>
            <a:endParaRPr lang="zh-TW" altLang="zh-TW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G: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mean_color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//1.7 ~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mean_color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*4</a:t>
            </a:r>
            <a:endParaRPr lang="zh-TW" altLang="zh-TW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0 ~ 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mean_color</a:t>
            </a:r>
            <a:r>
              <a:rPr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*0.7</a:t>
            </a:r>
            <a:endParaRPr lang="zh-TW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94358" y="1332381"/>
            <a:ext cx="6408712" cy="3727112"/>
            <a:chOff x="3214886" y="3149720"/>
            <a:chExt cx="6211570" cy="3133090"/>
          </a:xfrm>
        </p:grpSpPr>
        <p:pic>
          <p:nvPicPr>
            <p:cNvPr id="22" name="圖片 21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7216" y="3159245"/>
              <a:ext cx="2809240" cy="163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圖片 22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5400000">
              <a:off x="3844806" y="2519800"/>
              <a:ext cx="1619885" cy="287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圖片 23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603881" y="4846440"/>
              <a:ext cx="2818130" cy="1436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圖片 24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219966" y="4844535"/>
              <a:ext cx="2872740" cy="14357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向右箭號 25"/>
            <p:cNvSpPr/>
            <p:nvPr/>
          </p:nvSpPr>
          <p:spPr>
            <a:xfrm>
              <a:off x="6234311" y="3904735"/>
              <a:ext cx="283845" cy="20066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  <p:sp>
          <p:nvSpPr>
            <p:cNvPr id="27" name="向右箭號 26"/>
            <p:cNvSpPr/>
            <p:nvPr/>
          </p:nvSpPr>
          <p:spPr>
            <a:xfrm>
              <a:off x="6234311" y="5477630"/>
              <a:ext cx="283845" cy="200660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/>
            </a:p>
          </p:txBody>
        </p:sp>
      </p:grpSp>
      <p:sp>
        <p:nvSpPr>
          <p:cNvPr id="11" name="矩形 10"/>
          <p:cNvSpPr/>
          <p:nvPr/>
        </p:nvSpPr>
        <p:spPr>
          <a:xfrm>
            <a:off x="8578482" y="2599186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取得</a:t>
            </a:r>
            <a:r>
              <a:rPr lang="en-US" altLang="zh-TW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mean_color</a:t>
            </a:r>
            <a:endParaRPr lang="zh-TW" altLang="en-US" sz="20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9539642" y="3212976"/>
            <a:ext cx="0" cy="18434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51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700</Words>
  <Application>Microsoft Office PowerPoint</Application>
  <PresentationFormat>自訂</PresentationFormat>
  <Paragraphs>194</Paragraphs>
  <Slides>30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2" baseType="lpstr">
      <vt:lpstr>Open Sans</vt:lpstr>
      <vt:lpstr>宋体</vt:lpstr>
      <vt:lpstr>造字工房尚雅体演示版常规体</vt:lpstr>
      <vt:lpstr>微软雅黑 Light</vt:lpstr>
      <vt:lpstr>微軟正黑體</vt:lpstr>
      <vt:lpstr>新細明體</vt:lpstr>
      <vt:lpstr>標楷體</vt:lpstr>
      <vt:lpstr>Arial</vt:lpstr>
      <vt:lpstr>Calibri</vt:lpstr>
      <vt:lpstr>Cambria Math</vt:lpstr>
      <vt:lpstr>Times New Roman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ddy pa</cp:lastModifiedBy>
  <cp:revision>110</cp:revision>
  <dcterms:modified xsi:type="dcterms:W3CDTF">2021-01-31T08:15:06Z</dcterms:modified>
</cp:coreProperties>
</file>